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82" r:id="rId4"/>
    <p:sldId id="258" r:id="rId5"/>
    <p:sldId id="259" r:id="rId6"/>
    <p:sldId id="260" r:id="rId7"/>
    <p:sldId id="261" r:id="rId8"/>
    <p:sldId id="262" r:id="rId9"/>
    <p:sldId id="263" r:id="rId10"/>
    <p:sldId id="264" r:id="rId11"/>
    <p:sldId id="265" r:id="rId12"/>
    <p:sldId id="266" r:id="rId13"/>
    <p:sldId id="283" r:id="rId14"/>
    <p:sldId id="284" r:id="rId15"/>
    <p:sldId id="267" r:id="rId16"/>
    <p:sldId id="268" r:id="rId17"/>
    <p:sldId id="269" r:id="rId18"/>
    <p:sldId id="270" r:id="rId19"/>
    <p:sldId id="271" r:id="rId20"/>
    <p:sldId id="293" r:id="rId21"/>
    <p:sldId id="273" r:id="rId22"/>
    <p:sldId id="274" r:id="rId23"/>
    <p:sldId id="275" r:id="rId24"/>
    <p:sldId id="294" r:id="rId25"/>
    <p:sldId id="277" r:id="rId26"/>
    <p:sldId id="295" r:id="rId27"/>
    <p:sldId id="278" r:id="rId28"/>
    <p:sldId id="296" r:id="rId29"/>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9" autoAdjust="0"/>
    <p:restoredTop sz="94660"/>
  </p:normalViewPr>
  <p:slideViewPr>
    <p:cSldViewPr snapToGrid="0">
      <p:cViewPr varScale="1">
        <p:scale>
          <a:sx n="131" d="100"/>
          <a:sy n="131" d="100"/>
        </p:scale>
        <p:origin x="2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8AC4-3721-4654-8689-A7CFB8590D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9917AC89-E1AA-AE60-DA12-D2E4D6183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FB156149-661F-1167-C1D5-2A959FE66936}"/>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5" name="Footer Placeholder 4">
            <a:extLst>
              <a:ext uri="{FF2B5EF4-FFF2-40B4-BE49-F238E27FC236}">
                <a16:creationId xmlns:a16="http://schemas.microsoft.com/office/drawing/2014/main" id="{9EFA85F8-E889-8CE2-5E3F-078B19B73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5B05E-6BF0-755B-63F7-D1332DEE88D9}"/>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154343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82CA1-3A86-A1D1-683D-865B254D3972}"/>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45A46573-68F5-EA36-D604-AD972F7E9A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B8730E7F-A916-FAB8-C8FB-C5BD44663374}"/>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5" name="Footer Placeholder 4">
            <a:extLst>
              <a:ext uri="{FF2B5EF4-FFF2-40B4-BE49-F238E27FC236}">
                <a16:creationId xmlns:a16="http://schemas.microsoft.com/office/drawing/2014/main" id="{E7623C60-40A3-27EF-8130-E95C22FB6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45C38-3A10-1C1C-355A-20C67AAEA089}"/>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244347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D65CDD-21CF-1090-3AFC-00763D0CC9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DD89CB0E-0660-5F2E-A5A7-8064B820C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D7F1CB2C-938B-528F-BD9F-1A9D22E6D400}"/>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5" name="Footer Placeholder 4">
            <a:extLst>
              <a:ext uri="{FF2B5EF4-FFF2-40B4-BE49-F238E27FC236}">
                <a16:creationId xmlns:a16="http://schemas.microsoft.com/office/drawing/2014/main" id="{82117867-DE35-9541-35B0-C088699CF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CB842-A9EC-3BC4-86B1-E6E224960FC2}"/>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259665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AD1E-0084-D7A3-6C56-BD39277F6F0F}"/>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5628BC93-790B-24DC-DB3E-074BE06474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517F49F3-A432-8431-8851-F548AF3D0214}"/>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5" name="Footer Placeholder 4">
            <a:extLst>
              <a:ext uri="{FF2B5EF4-FFF2-40B4-BE49-F238E27FC236}">
                <a16:creationId xmlns:a16="http://schemas.microsoft.com/office/drawing/2014/main" id="{5D01DBFD-A10C-0A66-12B4-B10B3607B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792B9-43C6-B174-4FE9-C6536752F6E1}"/>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242997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D0DA-A35B-D63F-E8C0-EE9066F159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1BDF7A62-3410-495E-B76B-EEB51C192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77654-F4D5-DDF6-8D42-9AF7A8228046}"/>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5" name="Footer Placeholder 4">
            <a:extLst>
              <a:ext uri="{FF2B5EF4-FFF2-40B4-BE49-F238E27FC236}">
                <a16:creationId xmlns:a16="http://schemas.microsoft.com/office/drawing/2014/main" id="{03DE2598-420A-7FCC-87F8-68226B979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DC8C8-5854-795E-E907-D5D798B8EE87}"/>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89586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D091-2AA1-4B9C-CD9D-ED78B0AEC8EC}"/>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8F4DEE55-70C9-0BE6-EEBC-C6E511A37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B52FF712-BE43-EA91-83A0-59809A6D58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FA6967DF-6752-C80B-43E5-779D4ED52034}"/>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6" name="Footer Placeholder 5">
            <a:extLst>
              <a:ext uri="{FF2B5EF4-FFF2-40B4-BE49-F238E27FC236}">
                <a16:creationId xmlns:a16="http://schemas.microsoft.com/office/drawing/2014/main" id="{77C5C2AB-6750-3A22-AD1B-BDEBE63E0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109CE-1A2A-4463-83C3-18457798FFB3}"/>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151922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382D-268B-0168-922C-7880ED6ECDA0}"/>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75C2D5CB-F3D2-923B-254A-A8A7BF60BD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CF7E2-B823-3022-6226-00C4A90BA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B761E391-92BD-C885-4CC0-561B33EB7E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0782E-497E-DDCE-2AC5-3585C02B11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220D51AF-9467-B1A6-9C0C-770537CC34AF}"/>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8" name="Footer Placeholder 7">
            <a:extLst>
              <a:ext uri="{FF2B5EF4-FFF2-40B4-BE49-F238E27FC236}">
                <a16:creationId xmlns:a16="http://schemas.microsoft.com/office/drawing/2014/main" id="{49FBA037-C253-16AB-7247-7C6E05E5BD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EB782-355C-89B6-F839-3E91E727E37C}"/>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310496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021F-3E79-43C7-0612-46684F9BBF52}"/>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7F718DBD-BD0B-D8ED-61A2-7392BDA45C82}"/>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4" name="Footer Placeholder 3">
            <a:extLst>
              <a:ext uri="{FF2B5EF4-FFF2-40B4-BE49-F238E27FC236}">
                <a16:creationId xmlns:a16="http://schemas.microsoft.com/office/drawing/2014/main" id="{AD719C4C-575D-8F31-0F6E-2A53A39B2B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C82FC6-FEB2-B45D-35C5-B2E14888CB23}"/>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23364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9DF50-987C-53EA-011C-B43B6392B3FF}"/>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3" name="Footer Placeholder 2">
            <a:extLst>
              <a:ext uri="{FF2B5EF4-FFF2-40B4-BE49-F238E27FC236}">
                <a16:creationId xmlns:a16="http://schemas.microsoft.com/office/drawing/2014/main" id="{9741EB5D-D92D-0E12-4F15-D8465D4DF9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546053-B253-0F55-2749-57FFAD48952F}"/>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112706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7B30-6BDF-F282-F52E-9ECE09553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56E9C88F-335A-55EC-D555-70033D1767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2EC6103A-8AC5-1C29-6BED-106E20309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60DA2-1B09-3F1A-DE09-7B9EED27C74A}"/>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6" name="Footer Placeholder 5">
            <a:extLst>
              <a:ext uri="{FF2B5EF4-FFF2-40B4-BE49-F238E27FC236}">
                <a16:creationId xmlns:a16="http://schemas.microsoft.com/office/drawing/2014/main" id="{02875ADE-8E2D-F110-A29C-A3FB49EFB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BB3FD-8F66-F797-05F8-1D0598855253}"/>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76924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B60E-B117-CBF2-6BB9-045B7A653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01F054E6-9607-3A7B-D8D7-19850DDAB7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BAA2B379-FC79-C3F3-C3A3-3D3E6FD30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430CE7-1081-F4B4-F1A5-73D29A751231}"/>
              </a:ext>
            </a:extLst>
          </p:cNvPr>
          <p:cNvSpPr>
            <a:spLocks noGrp="1"/>
          </p:cNvSpPr>
          <p:nvPr>
            <p:ph type="dt" sz="half" idx="10"/>
          </p:nvPr>
        </p:nvSpPr>
        <p:spPr/>
        <p:txBody>
          <a:bodyPr/>
          <a:lstStyle/>
          <a:p>
            <a:fld id="{3F77B49C-5AE8-45FE-AEC2-0388E0EAF258}" type="datetimeFigureOut">
              <a:rPr lang="en-US" smtClean="0"/>
              <a:t>4/10/23</a:t>
            </a:fld>
            <a:endParaRPr lang="en-US"/>
          </a:p>
        </p:txBody>
      </p:sp>
      <p:sp>
        <p:nvSpPr>
          <p:cNvPr id="6" name="Footer Placeholder 5">
            <a:extLst>
              <a:ext uri="{FF2B5EF4-FFF2-40B4-BE49-F238E27FC236}">
                <a16:creationId xmlns:a16="http://schemas.microsoft.com/office/drawing/2014/main" id="{BCB1BB7F-AED6-55EC-EF4D-802CFB19D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31503-7AA9-BF0E-A1D6-71EABAAE6E7D}"/>
              </a:ext>
            </a:extLst>
          </p:cNvPr>
          <p:cNvSpPr>
            <a:spLocks noGrp="1"/>
          </p:cNvSpPr>
          <p:nvPr>
            <p:ph type="sldNum" sz="quarter" idx="12"/>
          </p:nvPr>
        </p:nvSpPr>
        <p:spPr/>
        <p:txBody>
          <a:bodyPr/>
          <a:lstStyle/>
          <a:p>
            <a:fld id="{1842D64B-E6C2-428C-87E8-300E51F73C31}" type="slidenum">
              <a:rPr lang="en-US" smtClean="0"/>
              <a:t>‹#›</a:t>
            </a:fld>
            <a:endParaRPr lang="en-US"/>
          </a:p>
        </p:txBody>
      </p:sp>
    </p:spTree>
    <p:extLst>
      <p:ext uri="{BB962C8B-B14F-4D97-AF65-F5344CB8AC3E}">
        <p14:creationId xmlns:p14="http://schemas.microsoft.com/office/powerpoint/2010/main" val="3265311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58C50-C9C8-D651-7555-54CC991F5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6BD65DD4-6DEA-E290-CF48-67E0F1362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00A267A6-395A-D137-0A0A-C0410F914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B49C-5AE8-45FE-AEC2-0388E0EAF258}" type="datetimeFigureOut">
              <a:rPr lang="en-US" smtClean="0"/>
              <a:t>4/10/23</a:t>
            </a:fld>
            <a:endParaRPr lang="en-US"/>
          </a:p>
        </p:txBody>
      </p:sp>
      <p:sp>
        <p:nvSpPr>
          <p:cNvPr id="5" name="Footer Placeholder 4">
            <a:extLst>
              <a:ext uri="{FF2B5EF4-FFF2-40B4-BE49-F238E27FC236}">
                <a16:creationId xmlns:a16="http://schemas.microsoft.com/office/drawing/2014/main" id="{42CC1256-575C-5B35-D2A9-4682772B1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2F01F3-1AC8-9CE6-BD96-A71BA7515A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2D64B-E6C2-428C-87E8-300E51F73C31}" type="slidenum">
              <a:rPr lang="en-US" smtClean="0"/>
              <a:t>‹#›</a:t>
            </a:fld>
            <a:endParaRPr lang="en-US"/>
          </a:p>
        </p:txBody>
      </p:sp>
    </p:spTree>
    <p:extLst>
      <p:ext uri="{BB962C8B-B14F-4D97-AF65-F5344CB8AC3E}">
        <p14:creationId xmlns:p14="http://schemas.microsoft.com/office/powerpoint/2010/main" val="16871670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9459-3AC3-728E-645C-33001A9954A1}"/>
              </a:ext>
            </a:extLst>
          </p:cNvPr>
          <p:cNvSpPr>
            <a:spLocks noGrp="1"/>
          </p:cNvSpPr>
          <p:nvPr>
            <p:ph type="ctrTitle"/>
          </p:nvPr>
        </p:nvSpPr>
        <p:spPr>
          <a:xfrm>
            <a:off x="420914" y="429419"/>
            <a:ext cx="9144000" cy="2387600"/>
          </a:xfrm>
        </p:spPr>
        <p:txBody>
          <a:bodyPr>
            <a:normAutofit/>
          </a:bodyPr>
          <a:lstStyle/>
          <a:p>
            <a:r>
              <a:rPr lang="en-US" sz="4400" b="0" i="0" u="none" strike="noStrike" dirty="0">
                <a:solidFill>
                  <a:srgbClr val="231F20"/>
                </a:solidFill>
                <a:effectLst/>
                <a:latin typeface="&quot;\&quot;Proxima Nova\&quot;&quot;"/>
              </a:rPr>
              <a:t>U1M3L1</a:t>
            </a:r>
            <a:r>
              <a:rPr lang="en-US" sz="13800" dirty="0"/>
              <a:t> </a:t>
            </a:r>
            <a:r>
              <a:rPr lang="en-US" sz="4400" b="0" i="0" u="none" strike="noStrike" dirty="0">
                <a:solidFill>
                  <a:srgbClr val="231F20"/>
                </a:solidFill>
                <a:effectLst/>
                <a:latin typeface="&quot;\&quot;Proxima Nova\&quot;&quot;"/>
              </a:rPr>
              <a:t>Magnetic Forces</a:t>
            </a:r>
            <a:r>
              <a:rPr lang="en-US" sz="13800" dirty="0"/>
              <a:t> </a:t>
            </a:r>
          </a:p>
        </p:txBody>
      </p:sp>
      <p:pic>
        <p:nvPicPr>
          <p:cNvPr id="5" name="Picture 4">
            <a:extLst>
              <a:ext uri="{FF2B5EF4-FFF2-40B4-BE49-F238E27FC236}">
                <a16:creationId xmlns:a16="http://schemas.microsoft.com/office/drawing/2014/main" id="{90AEFA01-E049-1411-A58B-A4BD26BB2E0A}"/>
              </a:ext>
            </a:extLst>
          </p:cNvPr>
          <p:cNvPicPr>
            <a:picLocks noChangeAspect="1"/>
          </p:cNvPicPr>
          <p:nvPr/>
        </p:nvPicPr>
        <p:blipFill>
          <a:blip r:embed="rId3"/>
          <a:stretch>
            <a:fillRect/>
          </a:stretch>
        </p:blipFill>
        <p:spPr>
          <a:xfrm>
            <a:off x="2386692" y="2890206"/>
            <a:ext cx="7418615" cy="3079425"/>
          </a:xfrm>
          <a:prstGeom prst="rect">
            <a:avLst/>
          </a:prstGeom>
        </p:spPr>
      </p:pic>
    </p:spTree>
    <p:extLst>
      <p:ext uri="{BB962C8B-B14F-4D97-AF65-F5344CB8AC3E}">
        <p14:creationId xmlns:p14="http://schemas.microsoft.com/office/powerpoint/2010/main" val="99939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53AF-EC24-3B3F-4AD9-FD9861090C0F}"/>
              </a:ext>
            </a:extLst>
          </p:cNvPr>
          <p:cNvSpPr>
            <a:spLocks noGrp="1"/>
          </p:cNvSpPr>
          <p:nvPr>
            <p:ph type="title"/>
          </p:nvPr>
        </p:nvSpPr>
        <p:spPr/>
        <p:txBody>
          <a:bodyPr/>
          <a:lstStyle/>
          <a:p>
            <a:r>
              <a:rPr lang="en-US" dirty="0"/>
              <a:t>Earth Science Connection </a:t>
            </a:r>
          </a:p>
        </p:txBody>
      </p:sp>
      <p:sp>
        <p:nvSpPr>
          <p:cNvPr id="3" name="Content Placeholder 2">
            <a:extLst>
              <a:ext uri="{FF2B5EF4-FFF2-40B4-BE49-F238E27FC236}">
                <a16:creationId xmlns:a16="http://schemas.microsoft.com/office/drawing/2014/main" id="{D4A24F8C-E076-D52F-B9B5-9C3A9397B221}"/>
              </a:ext>
            </a:extLst>
          </p:cNvPr>
          <p:cNvSpPr>
            <a:spLocks noGrp="1"/>
          </p:cNvSpPr>
          <p:nvPr>
            <p:ph idx="1"/>
          </p:nvPr>
        </p:nvSpPr>
        <p:spPr>
          <a:xfrm>
            <a:off x="693057" y="1970768"/>
            <a:ext cx="6418943" cy="4351338"/>
          </a:xfrm>
        </p:spPr>
        <p:txBody>
          <a:bodyPr/>
          <a:lstStyle/>
          <a:p>
            <a:r>
              <a:rPr lang="en-US" dirty="0"/>
              <a:t>As shown below, a magnetic field surrounds Earth. Earth’s magnetic field is </a:t>
            </a:r>
            <a:r>
              <a:rPr lang="en-US" dirty="0">
                <a:highlight>
                  <a:srgbClr val="FFFF00"/>
                </a:highlight>
              </a:rPr>
              <a:t>due to molten iron and nickel in its outer core. </a:t>
            </a:r>
          </a:p>
          <a:p>
            <a:r>
              <a:rPr lang="en-US" b="1" u="sng" dirty="0"/>
              <a:t>Earth has magnetic north and south poles.</a:t>
            </a:r>
          </a:p>
        </p:txBody>
      </p:sp>
      <p:pic>
        <p:nvPicPr>
          <p:cNvPr id="5" name="Picture 4">
            <a:extLst>
              <a:ext uri="{FF2B5EF4-FFF2-40B4-BE49-F238E27FC236}">
                <a16:creationId xmlns:a16="http://schemas.microsoft.com/office/drawing/2014/main" id="{1C3033EC-9D14-AB81-DDD6-0AE1D0D2D654}"/>
              </a:ext>
            </a:extLst>
          </p:cNvPr>
          <p:cNvPicPr>
            <a:picLocks noChangeAspect="1"/>
          </p:cNvPicPr>
          <p:nvPr/>
        </p:nvPicPr>
        <p:blipFill>
          <a:blip r:embed="rId2"/>
          <a:stretch>
            <a:fillRect/>
          </a:stretch>
        </p:blipFill>
        <p:spPr>
          <a:xfrm>
            <a:off x="7615031" y="2433638"/>
            <a:ext cx="3429000" cy="3743325"/>
          </a:xfrm>
          <a:prstGeom prst="rect">
            <a:avLst/>
          </a:prstGeom>
        </p:spPr>
      </p:pic>
    </p:spTree>
    <p:extLst>
      <p:ext uri="{BB962C8B-B14F-4D97-AF65-F5344CB8AC3E}">
        <p14:creationId xmlns:p14="http://schemas.microsoft.com/office/powerpoint/2010/main" val="355541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1CEC-6DC6-41B4-1068-D8B8918E66B3}"/>
              </a:ext>
            </a:extLst>
          </p:cNvPr>
          <p:cNvSpPr>
            <a:spLocks noGrp="1"/>
          </p:cNvSpPr>
          <p:nvPr>
            <p:ph type="title"/>
          </p:nvPr>
        </p:nvSpPr>
        <p:spPr/>
        <p:txBody>
          <a:bodyPr/>
          <a:lstStyle/>
          <a:p>
            <a:r>
              <a:rPr lang="en-US" dirty="0"/>
              <a:t>Compasses</a:t>
            </a:r>
          </a:p>
        </p:txBody>
      </p:sp>
      <p:sp>
        <p:nvSpPr>
          <p:cNvPr id="3" name="Content Placeholder 2">
            <a:extLst>
              <a:ext uri="{FF2B5EF4-FFF2-40B4-BE49-F238E27FC236}">
                <a16:creationId xmlns:a16="http://schemas.microsoft.com/office/drawing/2014/main" id="{050595FB-419A-8F38-FE3B-6366D5C6A50F}"/>
              </a:ext>
            </a:extLst>
          </p:cNvPr>
          <p:cNvSpPr>
            <a:spLocks noGrp="1"/>
          </p:cNvSpPr>
          <p:nvPr>
            <p:ph idx="1"/>
          </p:nvPr>
        </p:nvSpPr>
        <p:spPr/>
        <p:txBody>
          <a:bodyPr/>
          <a:lstStyle/>
          <a:p>
            <a:r>
              <a:rPr lang="en-US" dirty="0"/>
              <a:t> The needle of a compass is a small magnet. Like other magnets, a compass needle has a north pole and a south pole. Earth’s magnetic field exerts a force on the needle, causing it to rotate. If a compass needle is within any magnetic field, including Earth’s, </a:t>
            </a:r>
            <a:r>
              <a:rPr lang="en-US" b="1" dirty="0"/>
              <a:t>it will line up with the magnet’s field lines. </a:t>
            </a:r>
          </a:p>
          <a:p>
            <a:r>
              <a:rPr lang="en-US" dirty="0"/>
              <a:t>A compass needle does not point directly toward the poles of a magnet. Instead, the needle aligns with the field lines and points in the direction of the field lines. E</a:t>
            </a:r>
            <a:r>
              <a:rPr lang="en-US" u="sng" dirty="0"/>
              <a:t>arth’s magnetic poles and geographic poles are not in the same spot. </a:t>
            </a:r>
            <a:r>
              <a:rPr lang="en-US" dirty="0"/>
              <a:t>Therefore, you cannot find your way to the geographic poles with only a compass.</a:t>
            </a:r>
          </a:p>
        </p:txBody>
      </p:sp>
    </p:spTree>
    <p:extLst>
      <p:ext uri="{BB962C8B-B14F-4D97-AF65-F5344CB8AC3E}">
        <p14:creationId xmlns:p14="http://schemas.microsoft.com/office/powerpoint/2010/main" val="30397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3565-0861-1825-E7B4-C66FC81A755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3C68E8-DD64-5D5C-5457-BD96C63679F7}"/>
              </a:ext>
            </a:extLst>
          </p:cNvPr>
          <p:cNvPicPr>
            <a:picLocks noGrp="1" noChangeAspect="1"/>
          </p:cNvPicPr>
          <p:nvPr>
            <p:ph idx="1"/>
          </p:nvPr>
        </p:nvPicPr>
        <p:blipFill>
          <a:blip r:embed="rId2"/>
          <a:stretch>
            <a:fillRect/>
          </a:stretch>
        </p:blipFill>
        <p:spPr>
          <a:xfrm>
            <a:off x="838200" y="1865381"/>
            <a:ext cx="3502482" cy="4351338"/>
          </a:xfrm>
        </p:spPr>
      </p:pic>
      <p:pic>
        <p:nvPicPr>
          <p:cNvPr id="5122" name="Picture 2" descr="Magnetic Fields - StickMan Physics">
            <a:extLst>
              <a:ext uri="{FF2B5EF4-FFF2-40B4-BE49-F238E27FC236}">
                <a16:creationId xmlns:a16="http://schemas.microsoft.com/office/drawing/2014/main" id="{0E03D249-C959-76D7-FA3D-9E603DE95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574" y="1341783"/>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9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4FFD-E0D8-512E-593B-83041102F98B}"/>
              </a:ext>
            </a:extLst>
          </p:cNvPr>
          <p:cNvSpPr>
            <a:spLocks noGrp="1"/>
          </p:cNvSpPr>
          <p:nvPr>
            <p:ph type="title"/>
          </p:nvPr>
        </p:nvSpPr>
        <p:spPr/>
        <p:txBody>
          <a:bodyPr/>
          <a:lstStyle/>
          <a:p>
            <a:endParaRPr lang="en-US"/>
          </a:p>
        </p:txBody>
      </p:sp>
      <p:pic>
        <p:nvPicPr>
          <p:cNvPr id="6146" name="Picture 2" descr="Given a bar magnet, how will you find the west direction - Science - Fun  with Magnets - 3966470 | Meritnation.com">
            <a:extLst>
              <a:ext uri="{FF2B5EF4-FFF2-40B4-BE49-F238E27FC236}">
                <a16:creationId xmlns:a16="http://schemas.microsoft.com/office/drawing/2014/main" id="{EC96B52C-8F69-495D-3E3A-0E4B0B25F8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723" y="815068"/>
            <a:ext cx="4291986" cy="47675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y does a freely suspended magnet always point towards North? - Quora">
            <a:extLst>
              <a:ext uri="{FF2B5EF4-FFF2-40B4-BE49-F238E27FC236}">
                <a16:creationId xmlns:a16="http://schemas.microsoft.com/office/drawing/2014/main" id="{1B4FB2CF-CFF1-646D-45CD-D2B423CE4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728" y="2343830"/>
            <a:ext cx="6474549" cy="29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18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707A-9625-D5B5-EC72-6D569E85049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BFD203-45E8-D3AA-E091-3C25246DB6B1}"/>
              </a:ext>
            </a:extLst>
          </p:cNvPr>
          <p:cNvSpPr>
            <a:spLocks noGrp="1"/>
          </p:cNvSpPr>
          <p:nvPr>
            <p:ph idx="1"/>
          </p:nvPr>
        </p:nvSpPr>
        <p:spPr/>
        <p:txBody>
          <a:bodyPr/>
          <a:lstStyle/>
          <a:p>
            <a:endParaRPr lang="en-US"/>
          </a:p>
        </p:txBody>
      </p:sp>
      <p:pic>
        <p:nvPicPr>
          <p:cNvPr id="4" name="Picture 4" descr="whyit7">
            <a:extLst>
              <a:ext uri="{FF2B5EF4-FFF2-40B4-BE49-F238E27FC236}">
                <a16:creationId xmlns:a16="http://schemas.microsoft.com/office/drawing/2014/main" id="{45920196-1EFE-C291-C8E1-559A156B0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886" y="228600"/>
            <a:ext cx="8001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9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5CBF3-00EC-6FA3-5EB8-F57061FA1B7A}"/>
              </a:ext>
            </a:extLst>
          </p:cNvPr>
          <p:cNvSpPr>
            <a:spLocks noGrp="1"/>
          </p:cNvSpPr>
          <p:nvPr>
            <p:ph type="title"/>
          </p:nvPr>
        </p:nvSpPr>
        <p:spPr/>
        <p:txBody>
          <a:bodyPr/>
          <a:lstStyle/>
          <a:p>
            <a:r>
              <a:rPr lang="en-US" dirty="0"/>
              <a:t>Magnetic Strength </a:t>
            </a:r>
          </a:p>
        </p:txBody>
      </p:sp>
      <p:sp>
        <p:nvSpPr>
          <p:cNvPr id="3" name="Content Placeholder 2">
            <a:extLst>
              <a:ext uri="{FF2B5EF4-FFF2-40B4-BE49-F238E27FC236}">
                <a16:creationId xmlns:a16="http://schemas.microsoft.com/office/drawing/2014/main" id="{2F5E0644-31F9-7C95-C76D-B998D2C5A038}"/>
              </a:ext>
            </a:extLst>
          </p:cNvPr>
          <p:cNvSpPr>
            <a:spLocks noGrp="1"/>
          </p:cNvSpPr>
          <p:nvPr>
            <p:ph idx="1"/>
          </p:nvPr>
        </p:nvSpPr>
        <p:spPr/>
        <p:txBody>
          <a:bodyPr/>
          <a:lstStyle/>
          <a:p>
            <a:r>
              <a:rPr lang="en-US" dirty="0"/>
              <a:t>Magnets can vary in strength. </a:t>
            </a:r>
            <a:r>
              <a:rPr lang="en-US" b="1" dirty="0"/>
              <a:t>Stronger magnets have stronger magnetic fields than weaker magnets do.</a:t>
            </a:r>
            <a:r>
              <a:rPr lang="en-US" dirty="0"/>
              <a:t> </a:t>
            </a:r>
          </a:p>
          <a:p>
            <a:r>
              <a:rPr lang="en-US" dirty="0"/>
              <a:t>Magnets have different uses call for magnets of many shapes, sizes and strengths. </a:t>
            </a:r>
          </a:p>
          <a:p>
            <a:r>
              <a:rPr lang="en-US" dirty="0"/>
              <a:t>Some are weak like the magnets that are holding papers on your refrigerator might be disc-shaped or flat and flexible. These magnets do not need to have a very strong magnetic field. </a:t>
            </a:r>
          </a:p>
          <a:p>
            <a:r>
              <a:rPr lang="en-US" dirty="0"/>
              <a:t>Others are strong like the ones used for a type of medical test called Magnetic Resonance Imaging (MRI) is about 200 time stronger than the magnetic field of a refrigerator magnet.</a:t>
            </a:r>
          </a:p>
        </p:txBody>
      </p:sp>
    </p:spTree>
    <p:extLst>
      <p:ext uri="{BB962C8B-B14F-4D97-AF65-F5344CB8AC3E}">
        <p14:creationId xmlns:p14="http://schemas.microsoft.com/office/powerpoint/2010/main" val="41913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337E-9D62-1861-87DB-29318552701F}"/>
              </a:ext>
            </a:extLst>
          </p:cNvPr>
          <p:cNvSpPr>
            <a:spLocks noGrp="1"/>
          </p:cNvSpPr>
          <p:nvPr>
            <p:ph type="title"/>
          </p:nvPr>
        </p:nvSpPr>
        <p:spPr/>
        <p:txBody>
          <a:bodyPr/>
          <a:lstStyle/>
          <a:p>
            <a:r>
              <a:rPr lang="en-US" dirty="0"/>
              <a:t>What happens when magnetic fields interact? </a:t>
            </a:r>
          </a:p>
        </p:txBody>
      </p:sp>
      <p:sp>
        <p:nvSpPr>
          <p:cNvPr id="3" name="Content Placeholder 2">
            <a:extLst>
              <a:ext uri="{FF2B5EF4-FFF2-40B4-BE49-F238E27FC236}">
                <a16:creationId xmlns:a16="http://schemas.microsoft.com/office/drawing/2014/main" id="{1C7A69D2-65AE-19CB-469F-63A830AC3774}"/>
              </a:ext>
            </a:extLst>
          </p:cNvPr>
          <p:cNvSpPr>
            <a:spLocks noGrp="1"/>
          </p:cNvSpPr>
          <p:nvPr>
            <p:ph idx="1"/>
          </p:nvPr>
        </p:nvSpPr>
        <p:spPr/>
        <p:txBody>
          <a:bodyPr>
            <a:normAutofit fontScale="92500" lnSpcReduction="10000"/>
          </a:bodyPr>
          <a:lstStyle/>
          <a:p>
            <a:r>
              <a:rPr lang="en-US" b="1" u="sng" dirty="0"/>
              <a:t>Potential energy is energy stored in an object because of its position.</a:t>
            </a:r>
          </a:p>
          <a:p>
            <a:r>
              <a:rPr lang="en-US" dirty="0"/>
              <a:t>Magnetic Potential Energy </a:t>
            </a:r>
          </a:p>
          <a:p>
            <a:r>
              <a:rPr lang="en-US" dirty="0"/>
              <a:t>Energy must be added to a magnetic field to </a:t>
            </a:r>
            <a:r>
              <a:rPr lang="en-US" dirty="0">
                <a:highlight>
                  <a:srgbClr val="FFFF00"/>
                </a:highlight>
              </a:rPr>
              <a:t>separate two opposite poles</a:t>
            </a:r>
            <a:r>
              <a:rPr lang="en-US" dirty="0"/>
              <a:t>. This </a:t>
            </a:r>
            <a:r>
              <a:rPr lang="en-US" u="sng" dirty="0"/>
              <a:t>increases the magnetic potential energy between the two poles.</a:t>
            </a:r>
          </a:p>
          <a:p>
            <a:r>
              <a:rPr lang="en-US" u="sng" dirty="0"/>
              <a:t> </a:t>
            </a:r>
            <a:r>
              <a:rPr lang="en-US" b="1" dirty="0"/>
              <a:t>Magnetic potential energy is stored energy that is the result of interactions of magnetic poles in a magnetic field</a:t>
            </a:r>
            <a:r>
              <a:rPr lang="en-US" dirty="0"/>
              <a:t>. </a:t>
            </a:r>
          </a:p>
          <a:p>
            <a:r>
              <a:rPr lang="en-US" dirty="0"/>
              <a:t>The difference in potential energy depends on</a:t>
            </a:r>
          </a:p>
          <a:p>
            <a:r>
              <a:rPr lang="en-US" dirty="0"/>
              <a:t> the strength of the magnetic fields. </a:t>
            </a:r>
          </a:p>
          <a:p>
            <a:r>
              <a:rPr lang="en-US" dirty="0"/>
              <a:t>the orientation of the poles </a:t>
            </a:r>
          </a:p>
          <a:p>
            <a:r>
              <a:rPr lang="en-US" dirty="0"/>
              <a:t>and the distance between the two poles. </a:t>
            </a:r>
          </a:p>
        </p:txBody>
      </p:sp>
    </p:spTree>
    <p:extLst>
      <p:ext uri="{BB962C8B-B14F-4D97-AF65-F5344CB8AC3E}">
        <p14:creationId xmlns:p14="http://schemas.microsoft.com/office/powerpoint/2010/main" val="9483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5C25-0135-D8C1-5879-B9B2AEDBD852}"/>
              </a:ext>
            </a:extLst>
          </p:cNvPr>
          <p:cNvSpPr>
            <a:spLocks noGrp="1"/>
          </p:cNvSpPr>
          <p:nvPr>
            <p:ph type="title"/>
          </p:nvPr>
        </p:nvSpPr>
        <p:spPr>
          <a:xfrm>
            <a:off x="388247" y="365125"/>
            <a:ext cx="5062331" cy="6075432"/>
          </a:xfrm>
        </p:spPr>
        <p:txBody>
          <a:bodyPr>
            <a:noAutofit/>
          </a:bodyPr>
          <a:lstStyle/>
          <a:p>
            <a:r>
              <a:rPr lang="en-US" sz="3200" dirty="0"/>
              <a:t>There are two ways to increase the magnetic potential energy between two magnets.</a:t>
            </a:r>
            <a:br>
              <a:rPr lang="en-US" sz="3200" dirty="0"/>
            </a:br>
            <a:br>
              <a:rPr lang="en-US" sz="3200" dirty="0"/>
            </a:br>
            <a:r>
              <a:rPr lang="en-US" sz="3200" dirty="0"/>
              <a:t>*when two similar poles are pushed together. </a:t>
            </a:r>
            <a:br>
              <a:rPr lang="en-US" sz="3200" dirty="0"/>
            </a:br>
            <a:r>
              <a:rPr lang="en-US" sz="3200" dirty="0"/>
              <a:t>*when two opposite poles are pulled apart.</a:t>
            </a:r>
          </a:p>
        </p:txBody>
      </p:sp>
      <p:pic>
        <p:nvPicPr>
          <p:cNvPr id="5" name="Content Placeholder 4">
            <a:extLst>
              <a:ext uri="{FF2B5EF4-FFF2-40B4-BE49-F238E27FC236}">
                <a16:creationId xmlns:a16="http://schemas.microsoft.com/office/drawing/2014/main" id="{02F47F35-1826-0D80-A708-A80A48DAFAE7}"/>
              </a:ext>
            </a:extLst>
          </p:cNvPr>
          <p:cNvPicPr>
            <a:picLocks noGrp="1" noChangeAspect="1"/>
          </p:cNvPicPr>
          <p:nvPr>
            <p:ph idx="1"/>
          </p:nvPr>
        </p:nvPicPr>
        <p:blipFill>
          <a:blip r:embed="rId2"/>
          <a:stretch>
            <a:fillRect/>
          </a:stretch>
        </p:blipFill>
        <p:spPr>
          <a:xfrm>
            <a:off x="3981450" y="3391694"/>
            <a:ext cx="4229100" cy="1219200"/>
          </a:xfrm>
        </p:spPr>
      </p:pic>
    </p:spTree>
    <p:extLst>
      <p:ext uri="{BB962C8B-B14F-4D97-AF65-F5344CB8AC3E}">
        <p14:creationId xmlns:p14="http://schemas.microsoft.com/office/powerpoint/2010/main" val="161129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E5F3F-D52F-59BF-26CF-69F5F69A6AB6}"/>
              </a:ext>
            </a:extLst>
          </p:cNvPr>
          <p:cNvSpPr>
            <a:spLocks noGrp="1"/>
          </p:cNvSpPr>
          <p:nvPr>
            <p:ph type="title"/>
          </p:nvPr>
        </p:nvSpPr>
        <p:spPr/>
        <p:txBody>
          <a:bodyPr/>
          <a:lstStyle/>
          <a:p>
            <a:r>
              <a:rPr lang="en-US" dirty="0"/>
              <a:t>Transferring Magnetic Potential Energy </a:t>
            </a:r>
          </a:p>
        </p:txBody>
      </p:sp>
      <p:sp>
        <p:nvSpPr>
          <p:cNvPr id="3" name="Content Placeholder 2">
            <a:extLst>
              <a:ext uri="{FF2B5EF4-FFF2-40B4-BE49-F238E27FC236}">
                <a16:creationId xmlns:a16="http://schemas.microsoft.com/office/drawing/2014/main" id="{2E2971DB-EF4B-079D-AB1F-C5621F873322}"/>
              </a:ext>
            </a:extLst>
          </p:cNvPr>
          <p:cNvSpPr>
            <a:spLocks noGrp="1"/>
          </p:cNvSpPr>
          <p:nvPr>
            <p:ph idx="1"/>
          </p:nvPr>
        </p:nvSpPr>
        <p:spPr/>
        <p:txBody>
          <a:bodyPr/>
          <a:lstStyle/>
          <a:p>
            <a:r>
              <a:rPr lang="en-US" dirty="0"/>
              <a:t>When a magnetic field applies a force that is strong enough to overcome the static forces of an object, the object moves. </a:t>
            </a:r>
          </a:p>
          <a:p>
            <a:r>
              <a:rPr lang="en-US" dirty="0"/>
              <a:t>When </a:t>
            </a:r>
            <a:r>
              <a:rPr lang="en-US" b="1" dirty="0"/>
              <a:t>a magnetic force causes an object to move, it is doing work on the object. </a:t>
            </a:r>
            <a:r>
              <a:rPr lang="en-US" dirty="0"/>
              <a:t>For example, when a paper clip moves toward a magnet, the magnetic field is doing work on the paper clip. </a:t>
            </a:r>
          </a:p>
        </p:txBody>
      </p:sp>
      <p:pic>
        <p:nvPicPr>
          <p:cNvPr id="7170" name="Picture 2" descr="attract repel polarity strength - ppt video online download">
            <a:extLst>
              <a:ext uri="{FF2B5EF4-FFF2-40B4-BE49-F238E27FC236}">
                <a16:creationId xmlns:a16="http://schemas.microsoft.com/office/drawing/2014/main" id="{5CB70D81-5DAA-E974-9EAB-8358EEE2F6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646"/>
          <a:stretch/>
        </p:blipFill>
        <p:spPr bwMode="auto">
          <a:xfrm>
            <a:off x="1683657" y="4165600"/>
            <a:ext cx="9144000" cy="256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98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04C1-AEC1-B17A-C661-47AC1875739F}"/>
              </a:ext>
            </a:extLst>
          </p:cNvPr>
          <p:cNvSpPr>
            <a:spLocks noGrp="1"/>
          </p:cNvSpPr>
          <p:nvPr>
            <p:ph type="title"/>
          </p:nvPr>
        </p:nvSpPr>
        <p:spPr/>
        <p:txBody>
          <a:bodyPr/>
          <a:lstStyle/>
          <a:p>
            <a:r>
              <a:rPr lang="en-US" dirty="0"/>
              <a:t>What makes a material act like a magnet? </a:t>
            </a:r>
          </a:p>
        </p:txBody>
      </p:sp>
      <p:sp>
        <p:nvSpPr>
          <p:cNvPr id="3" name="Content Placeholder 2">
            <a:extLst>
              <a:ext uri="{FF2B5EF4-FFF2-40B4-BE49-F238E27FC236}">
                <a16:creationId xmlns:a16="http://schemas.microsoft.com/office/drawing/2014/main" id="{6581B9D1-4492-7A53-62E8-F68CD2D1FEB1}"/>
              </a:ext>
            </a:extLst>
          </p:cNvPr>
          <p:cNvSpPr>
            <a:spLocks noGrp="1"/>
          </p:cNvSpPr>
          <p:nvPr>
            <p:ph idx="1"/>
          </p:nvPr>
        </p:nvSpPr>
        <p:spPr/>
        <p:txBody>
          <a:bodyPr>
            <a:normAutofit fontScale="92500" lnSpcReduction="10000"/>
          </a:bodyPr>
          <a:lstStyle/>
          <a:p>
            <a:r>
              <a:rPr lang="en-US" dirty="0"/>
              <a:t>Recall, all matter is made of particles called atoms. Every atom has its own magnetic field. If all atoms have magnetic fields, why do magnets not attract more materials, such as glass and plastic? </a:t>
            </a:r>
          </a:p>
          <a:p>
            <a:endParaRPr lang="en-US" dirty="0"/>
          </a:p>
          <a:p>
            <a:r>
              <a:rPr lang="en-US" dirty="0"/>
              <a:t>Magnetic Domains </a:t>
            </a:r>
          </a:p>
          <a:p>
            <a:r>
              <a:rPr lang="en-US" dirty="0"/>
              <a:t>In a magnetic material, atoms form groups called magnetic domains. A magnetic domain is a region in a magnetic material in which the magnetic fields of the atoms all point in the same direction. </a:t>
            </a:r>
          </a:p>
          <a:p>
            <a:r>
              <a:rPr lang="en-US" dirty="0"/>
              <a:t>The magnetic fields of the atoms in a domain combine, forming a single field around the domain. As a result, each domain is a tiny magnet with a north pole and a south pole.</a:t>
            </a:r>
          </a:p>
          <a:p>
            <a:endParaRPr lang="en-US" dirty="0"/>
          </a:p>
        </p:txBody>
      </p:sp>
    </p:spTree>
    <p:extLst>
      <p:ext uri="{BB962C8B-B14F-4D97-AF65-F5344CB8AC3E}">
        <p14:creationId xmlns:p14="http://schemas.microsoft.com/office/powerpoint/2010/main" val="387920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C3CBED-EC4C-0EAC-24D1-119E6267794C}"/>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What is a magnetic force?</a:t>
            </a:r>
          </a:p>
        </p:txBody>
      </p:sp>
      <p:sp>
        <p:nvSpPr>
          <p:cNvPr id="3" name="Content Placeholder 2">
            <a:extLst>
              <a:ext uri="{FF2B5EF4-FFF2-40B4-BE49-F238E27FC236}">
                <a16:creationId xmlns:a16="http://schemas.microsoft.com/office/drawing/2014/main" id="{DE7DDF95-348B-6079-25F6-8C9EDCA04844}"/>
              </a:ext>
            </a:extLst>
          </p:cNvPr>
          <p:cNvSpPr>
            <a:spLocks noGrp="1"/>
          </p:cNvSpPr>
          <p:nvPr>
            <p:ph idx="1"/>
          </p:nvPr>
        </p:nvSpPr>
        <p:spPr>
          <a:xfrm>
            <a:off x="572492" y="2071315"/>
            <a:ext cx="6844307" cy="4548145"/>
          </a:xfrm>
        </p:spPr>
        <p:txBody>
          <a:bodyPr vert="horz" lIns="91440" tIns="45720" rIns="91440" bIns="45720" rtlCol="0" anchor="t">
            <a:normAutofit fontScale="92500" lnSpcReduction="10000"/>
          </a:bodyPr>
          <a:lstStyle/>
          <a:p>
            <a:r>
              <a:rPr lang="en-US" sz="2400" b="1" dirty="0">
                <a:latin typeface="Ink Free" panose="03080402000500000000" pitchFamily="66" charset="0"/>
              </a:rPr>
              <a:t>magnets attract some objects, such as paper clips. But a magnet will not attract other objects, such pieces of paper.</a:t>
            </a:r>
          </a:p>
          <a:p>
            <a:r>
              <a:rPr lang="en-US" sz="2400" b="1" dirty="0">
                <a:latin typeface="Ink Free" panose="03080402000500000000" pitchFamily="66" charset="0"/>
              </a:rPr>
              <a:t>Magnetic Materials A magnet is an object that attracts iron or other materials that have magnetic qualities similar to iron.</a:t>
            </a:r>
          </a:p>
          <a:p>
            <a:r>
              <a:rPr lang="en-US" sz="2400" b="1" dirty="0">
                <a:latin typeface="Ink Free" panose="03080402000500000000" pitchFamily="66" charset="0"/>
              </a:rPr>
              <a:t> A magnet attracts paper clips and some nails because they contain iron. Any materials that is strongly attracted to a magnet is a magnetic materials. </a:t>
            </a:r>
          </a:p>
          <a:p>
            <a:r>
              <a:rPr lang="en-US" sz="2400" b="1" dirty="0">
                <a:latin typeface="Ink Free" panose="03080402000500000000" pitchFamily="66" charset="0"/>
              </a:rPr>
              <a:t>Magnetic materials often contain ferromagnetic (fer oh mag NEH tik) elements. Ferromagnetic elements include iron, nickel, and cobalt. These elements have a strong attraction to magnets</a:t>
            </a:r>
          </a:p>
        </p:txBody>
      </p:sp>
      <p:pic>
        <p:nvPicPr>
          <p:cNvPr id="5" name="Picture 4" descr="Metal paperclips art">
            <a:extLst>
              <a:ext uri="{FF2B5EF4-FFF2-40B4-BE49-F238E27FC236}">
                <a16:creationId xmlns:a16="http://schemas.microsoft.com/office/drawing/2014/main" id="{76A8E891-CC12-CFE5-C3B7-63652C144F2C}"/>
              </a:ext>
            </a:extLst>
          </p:cNvPr>
          <p:cNvPicPr>
            <a:picLocks noChangeAspect="1"/>
          </p:cNvPicPr>
          <p:nvPr/>
        </p:nvPicPr>
        <p:blipFill rotWithShape="1">
          <a:blip r:embed="rId2"/>
          <a:srcRect l="27243" r="18401" b="-1"/>
          <a:stretch/>
        </p:blipFill>
        <p:spPr>
          <a:xfrm>
            <a:off x="7675658" y="2093976"/>
            <a:ext cx="3941064" cy="4096512"/>
          </a:xfrm>
          <a:prstGeom prst="rect">
            <a:avLst/>
          </a:prstGeom>
        </p:spPr>
      </p:pic>
    </p:spTree>
    <p:extLst>
      <p:ext uri="{BB962C8B-B14F-4D97-AF65-F5344CB8AC3E}">
        <p14:creationId xmlns:p14="http://schemas.microsoft.com/office/powerpoint/2010/main" val="936820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D615C62-E65E-5BC6-1E01-D2C5B06717D0}"/>
              </a:ext>
            </a:extLst>
          </p:cNvPr>
          <p:cNvSpPr>
            <a:spLocks noGrp="1" noChangeArrowheads="1"/>
          </p:cNvSpPr>
          <p:nvPr>
            <p:ph type="title"/>
          </p:nvPr>
        </p:nvSpPr>
        <p:spPr/>
        <p:txBody>
          <a:bodyPr/>
          <a:lstStyle/>
          <a:p>
            <a:r>
              <a:rPr lang="en-US" altLang="en-US" dirty="0"/>
              <a:t> Magnetic Domain</a:t>
            </a:r>
          </a:p>
        </p:txBody>
      </p:sp>
      <p:sp>
        <p:nvSpPr>
          <p:cNvPr id="10243" name="Rectangle 3">
            <a:extLst>
              <a:ext uri="{FF2B5EF4-FFF2-40B4-BE49-F238E27FC236}">
                <a16:creationId xmlns:a16="http://schemas.microsoft.com/office/drawing/2014/main" id="{2A17D85C-9769-C028-9840-A9FCBC311EEE}"/>
              </a:ext>
            </a:extLst>
          </p:cNvPr>
          <p:cNvSpPr>
            <a:spLocks noGrp="1" noChangeArrowheads="1"/>
          </p:cNvSpPr>
          <p:nvPr>
            <p:ph idx="1"/>
          </p:nvPr>
        </p:nvSpPr>
        <p:spPr>
          <a:xfrm>
            <a:off x="1987551" y="1782763"/>
            <a:ext cx="8202613" cy="1674812"/>
          </a:xfrm>
        </p:spPr>
        <p:txBody>
          <a:bodyPr/>
          <a:lstStyle/>
          <a:p>
            <a:r>
              <a:rPr lang="en-US" altLang="en-US" b="1"/>
              <a:t>Magnetic Domain</a:t>
            </a:r>
            <a:endParaRPr lang="en-US" altLang="en-US"/>
          </a:p>
          <a:p>
            <a:pPr lvl="1"/>
            <a:r>
              <a:rPr lang="en-US" altLang="en-US"/>
              <a:t>groups of atoms with aligned magnetic poles</a:t>
            </a:r>
          </a:p>
        </p:txBody>
      </p:sp>
      <p:graphicFrame>
        <p:nvGraphicFramePr>
          <p:cNvPr id="35840" name="Object 1024">
            <a:extLst>
              <a:ext uri="{FF2B5EF4-FFF2-40B4-BE49-F238E27FC236}">
                <a16:creationId xmlns:a16="http://schemas.microsoft.com/office/drawing/2014/main" id="{155A8720-C350-5FB7-C677-1A8AC16DBEB5}"/>
              </a:ext>
            </a:extLst>
          </p:cNvPr>
          <p:cNvGraphicFramePr>
            <a:graphicFrameLocks noChangeAspect="1"/>
          </p:cNvGraphicFramePr>
          <p:nvPr/>
        </p:nvGraphicFramePr>
        <p:xfrm>
          <a:off x="4333876" y="5467350"/>
          <a:ext cx="3521075" cy="693738"/>
        </p:xfrm>
        <a:graphic>
          <a:graphicData uri="http://schemas.openxmlformats.org/presentationml/2006/ole">
            <mc:AlternateContent xmlns:mc="http://schemas.openxmlformats.org/markup-compatibility/2006">
              <mc:Choice xmlns:v="urn:schemas-microsoft-com:vml" Requires="v">
                <p:oleObj name="Photo Editor Photo" r:id="rId2" imgW="2172003" imgH="428798" progId="MSPhotoEd.3">
                  <p:embed/>
                </p:oleObj>
              </mc:Choice>
              <mc:Fallback>
                <p:oleObj name="Photo Editor Photo" r:id="rId2" imgW="2172003" imgH="428798" progId="MSPhotoEd.3">
                  <p:embed/>
                  <p:pic>
                    <p:nvPicPr>
                      <p:cNvPr id="35840" name="Object 1024">
                        <a:extLst>
                          <a:ext uri="{FF2B5EF4-FFF2-40B4-BE49-F238E27FC236}">
                            <a16:creationId xmlns:a16="http://schemas.microsoft.com/office/drawing/2014/main" id="{155A8720-C350-5FB7-C677-1A8AC16DB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6" y="5467350"/>
                        <a:ext cx="3521075" cy="693738"/>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247" name="Rectangle 7">
            <a:extLst>
              <a:ext uri="{FF2B5EF4-FFF2-40B4-BE49-F238E27FC236}">
                <a16:creationId xmlns:a16="http://schemas.microsoft.com/office/drawing/2014/main" id="{B0D97C43-0CF2-AB8B-C73F-FB1306BF79C8}"/>
              </a:ext>
            </a:extLst>
          </p:cNvPr>
          <p:cNvSpPr>
            <a:spLocks noChangeArrowheads="1"/>
          </p:cNvSpPr>
          <p:nvPr/>
        </p:nvSpPr>
        <p:spPr bwMode="auto">
          <a:xfrm>
            <a:off x="1987550" y="4575176"/>
            <a:ext cx="7772400" cy="1196975"/>
          </a:xfrm>
          <a:prstGeom prst="rect">
            <a:avLst/>
          </a:prstGeom>
          <a:noFill/>
          <a:ln>
            <a:noFill/>
          </a:ln>
        </p:spPr>
        <p:txBody>
          <a:bodyPr lIns="80434" tIns="39511" rIns="80434" bIns="39511"/>
          <a:lstStyle>
            <a:lvl1pPr marL="342900" indent="-342900">
              <a:defRPr sz="2400">
                <a:solidFill>
                  <a:schemeClr val="tx1"/>
                </a:solidFill>
                <a:latin typeface="Times New Roman" charset="0"/>
              </a:defRPr>
            </a:lvl1pPr>
            <a:lvl2pPr marL="860425" indent="-341313">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spcBef>
                <a:spcPct val="20000"/>
              </a:spcBef>
              <a:buClr>
                <a:schemeClr val="accent1"/>
              </a:buClr>
              <a:buSzPct val="95000"/>
              <a:buFont typeface="Wingdings" charset="2"/>
              <a:buChar char="w"/>
              <a:defRPr/>
            </a:pPr>
            <a:r>
              <a:rPr lang="en-US" altLang="en-US" sz="3022">
                <a:latin typeface="Arial" charset="0"/>
              </a:rPr>
              <a:t>in a magnetized object, domains are all aligned</a:t>
            </a:r>
          </a:p>
        </p:txBody>
      </p:sp>
      <p:sp>
        <p:nvSpPr>
          <p:cNvPr id="10248" name="Text Box 8">
            <a:extLst>
              <a:ext uri="{FF2B5EF4-FFF2-40B4-BE49-F238E27FC236}">
                <a16:creationId xmlns:a16="http://schemas.microsoft.com/office/drawing/2014/main" id="{337D0690-E90E-B1D8-C9B9-1B70D6F19517}"/>
              </a:ext>
            </a:extLst>
          </p:cNvPr>
          <p:cNvSpPr txBox="1">
            <a:spLocks noChangeArrowheads="1"/>
          </p:cNvSpPr>
          <p:nvPr/>
        </p:nvSpPr>
        <p:spPr bwMode="auto">
          <a:xfrm>
            <a:off x="5862639" y="4102100"/>
            <a:ext cx="1157287" cy="420688"/>
          </a:xfrm>
          <a:prstGeom prst="rect">
            <a:avLst/>
          </a:prstGeom>
          <a:noFill/>
          <a:ln>
            <a:noFill/>
          </a:ln>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2133" b="1" dirty="0">
                <a:solidFill>
                  <a:srgbClr val="0070C0"/>
                </a:solidFill>
                <a:latin typeface="Arial" charset="0"/>
              </a:rPr>
              <a:t>domain</a:t>
            </a:r>
          </a:p>
        </p:txBody>
      </p:sp>
      <p:graphicFrame>
        <p:nvGraphicFramePr>
          <p:cNvPr id="35841" name="Object 1025">
            <a:extLst>
              <a:ext uri="{FF2B5EF4-FFF2-40B4-BE49-F238E27FC236}">
                <a16:creationId xmlns:a16="http://schemas.microsoft.com/office/drawing/2014/main" id="{0539A244-9DEC-9A99-903F-BE8404CF53D6}"/>
              </a:ext>
            </a:extLst>
          </p:cNvPr>
          <p:cNvGraphicFramePr>
            <a:graphicFrameLocks noChangeAspect="1"/>
          </p:cNvGraphicFramePr>
          <p:nvPr>
            <p:extLst>
              <p:ext uri="{D42A27DB-BD31-4B8C-83A1-F6EECF244321}">
                <p14:modId xmlns:p14="http://schemas.microsoft.com/office/powerpoint/2010/main" val="209052870"/>
              </p:ext>
            </p:extLst>
          </p:nvPr>
        </p:nvGraphicFramePr>
        <p:xfrm>
          <a:off x="3969579" y="2973167"/>
          <a:ext cx="5505725" cy="1087244"/>
        </p:xfrm>
        <a:graphic>
          <a:graphicData uri="http://schemas.openxmlformats.org/presentationml/2006/ole">
            <mc:AlternateContent xmlns:mc="http://schemas.openxmlformats.org/markup-compatibility/2006">
              <mc:Choice xmlns:v="urn:schemas-microsoft-com:vml" Requires="v">
                <p:oleObj name="Photo Editor Photo" r:id="rId4" imgW="2172003" imgH="428798" progId="MSPhotoEd.3">
                  <p:embed/>
                </p:oleObj>
              </mc:Choice>
              <mc:Fallback>
                <p:oleObj name="Photo Editor Photo" r:id="rId4" imgW="2172003" imgH="428798" progId="MSPhotoEd.3">
                  <p:embed/>
                  <p:pic>
                    <p:nvPicPr>
                      <p:cNvPr id="35841" name="Object 1025">
                        <a:extLst>
                          <a:ext uri="{FF2B5EF4-FFF2-40B4-BE49-F238E27FC236}">
                            <a16:creationId xmlns:a16="http://schemas.microsoft.com/office/drawing/2014/main" id="{0539A244-9DEC-9A99-903F-BE8404CF53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579" y="2973167"/>
                        <a:ext cx="5505725" cy="1087244"/>
                      </a:xfrm>
                      <a:prstGeom prst="rect">
                        <a:avLst/>
                      </a:prstGeom>
                      <a:noFill/>
                      <a:ln w="28575">
                        <a:solidFill>
                          <a:schemeClr val="bg2"/>
                        </a:solidFill>
                        <a:miter lim="800000"/>
                        <a:headEnd/>
                        <a:tailEnd/>
                      </a:ln>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up)">
                                      <p:cBhvr>
                                        <p:cTn id="7" dur="500"/>
                                        <p:tgtEl>
                                          <p:spTgt spid="1024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wipe(up)">
                                      <p:cBhvr>
                                        <p:cTn id="11" dur="500"/>
                                        <p:tgtEl>
                                          <p:spTgt spid="10243">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841"/>
                                        </p:tgtEl>
                                        <p:attrNameLst>
                                          <p:attrName>style.visibility</p:attrName>
                                        </p:attrNameLst>
                                      </p:cBhvr>
                                      <p:to>
                                        <p:strVal val="visible"/>
                                      </p:to>
                                    </p:set>
                                    <p:animEffect transition="in" filter="dissolve">
                                      <p:cBhvr>
                                        <p:cTn id="15" dur="500"/>
                                        <p:tgtEl>
                                          <p:spTgt spid="3584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248"/>
                                        </p:tgtEl>
                                        <p:attrNameLst>
                                          <p:attrName>style.visibility</p:attrName>
                                        </p:attrNameLst>
                                      </p:cBhvr>
                                      <p:to>
                                        <p:strVal val="visible"/>
                                      </p:to>
                                    </p:set>
                                    <p:animEffect transition="in" filter="dissolve">
                                      <p:cBhvr>
                                        <p:cTn id="19" dur="500"/>
                                        <p:tgtEl>
                                          <p:spTgt spid="102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247"/>
                                        </p:tgtEl>
                                        <p:attrNameLst>
                                          <p:attrName>style.visibility</p:attrName>
                                        </p:attrNameLst>
                                      </p:cBhvr>
                                      <p:to>
                                        <p:strVal val="visible"/>
                                      </p:to>
                                    </p:set>
                                    <p:animEffect transition="in" filter="wipe(up)">
                                      <p:cBhvr>
                                        <p:cTn id="24" dur="500"/>
                                        <p:tgtEl>
                                          <p:spTgt spid="10247"/>
                                        </p:tgtEl>
                                      </p:cBhvr>
                                    </p:animEffect>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35840"/>
                                        </p:tgtEl>
                                        <p:attrNameLst>
                                          <p:attrName>style.visibility</p:attrName>
                                        </p:attrNameLst>
                                      </p:cBhvr>
                                      <p:to>
                                        <p:strVal val="visible"/>
                                      </p:to>
                                    </p:set>
                                    <p:animEffect transition="in" filter="dissolve">
                                      <p:cBhvr>
                                        <p:cTn id="28" dur="500"/>
                                        <p:tgtEl>
                                          <p:spTgt spid="35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2" autoUpdateAnimBg="0" advAuto="0"/>
      <p:bldP spid="10247" grpId="0" autoUpdateAnimBg="0"/>
      <p:bldP spid="1024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F670-26E4-A68D-74F9-33FA4E4EAEB6}"/>
              </a:ext>
            </a:extLst>
          </p:cNvPr>
          <p:cNvSpPr>
            <a:spLocks noGrp="1"/>
          </p:cNvSpPr>
          <p:nvPr>
            <p:ph type="title"/>
          </p:nvPr>
        </p:nvSpPr>
        <p:spPr/>
        <p:txBody>
          <a:bodyPr/>
          <a:lstStyle/>
          <a:p>
            <a:r>
              <a:rPr lang="en-US" dirty="0"/>
              <a:t>Nonmagnetic Materials </a:t>
            </a:r>
          </a:p>
        </p:txBody>
      </p:sp>
      <p:sp>
        <p:nvSpPr>
          <p:cNvPr id="3" name="Content Placeholder 2">
            <a:extLst>
              <a:ext uri="{FF2B5EF4-FFF2-40B4-BE49-F238E27FC236}">
                <a16:creationId xmlns:a16="http://schemas.microsoft.com/office/drawing/2014/main" id="{A167A2F3-1AB6-6490-9F02-2825FAA3897C}"/>
              </a:ext>
            </a:extLst>
          </p:cNvPr>
          <p:cNvSpPr>
            <a:spLocks noGrp="1"/>
          </p:cNvSpPr>
          <p:nvPr>
            <p:ph idx="1"/>
          </p:nvPr>
        </p:nvSpPr>
        <p:spPr>
          <a:xfrm>
            <a:off x="838200" y="1825625"/>
            <a:ext cx="6662530" cy="4351338"/>
          </a:xfrm>
        </p:spPr>
        <p:txBody>
          <a:bodyPr>
            <a:normAutofit lnSpcReduction="10000"/>
          </a:bodyPr>
          <a:lstStyle/>
          <a:p>
            <a:r>
              <a:rPr lang="en-US" dirty="0"/>
              <a:t>It is important to understand that while not all materials are magnetic, a magnetic field does surround every atom that makes up all materials. </a:t>
            </a:r>
          </a:p>
          <a:p>
            <a:r>
              <a:rPr lang="en-US" dirty="0"/>
              <a:t>Part A of the figure below shows how the magnetic fields of atoms in a plastic comb point in many different directions. The magnetic effects of the random magnetic fields cancel each other. There nonmagnetic materials do not have any magnetic properties and cannot be made into magnets. </a:t>
            </a:r>
          </a:p>
        </p:txBody>
      </p:sp>
      <p:pic>
        <p:nvPicPr>
          <p:cNvPr id="4" name="Content Placeholder 4">
            <a:extLst>
              <a:ext uri="{FF2B5EF4-FFF2-40B4-BE49-F238E27FC236}">
                <a16:creationId xmlns:a16="http://schemas.microsoft.com/office/drawing/2014/main" id="{A7B66011-B79B-B667-1681-8E6D84E9D21F}"/>
              </a:ext>
            </a:extLst>
          </p:cNvPr>
          <p:cNvPicPr>
            <a:picLocks noChangeAspect="1"/>
          </p:cNvPicPr>
          <p:nvPr/>
        </p:nvPicPr>
        <p:blipFill>
          <a:blip r:embed="rId2"/>
          <a:stretch>
            <a:fillRect/>
          </a:stretch>
        </p:blipFill>
        <p:spPr>
          <a:xfrm>
            <a:off x="7500730" y="1690688"/>
            <a:ext cx="3876675" cy="3238500"/>
          </a:xfrm>
          <a:prstGeom prst="rect">
            <a:avLst/>
          </a:prstGeom>
        </p:spPr>
      </p:pic>
    </p:spTree>
    <p:extLst>
      <p:ext uri="{BB962C8B-B14F-4D97-AF65-F5344CB8AC3E}">
        <p14:creationId xmlns:p14="http://schemas.microsoft.com/office/powerpoint/2010/main" val="23091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8CD4-D7A4-F597-8C36-911F9B883A36}"/>
              </a:ext>
            </a:extLst>
          </p:cNvPr>
          <p:cNvSpPr>
            <a:spLocks noGrp="1"/>
          </p:cNvSpPr>
          <p:nvPr>
            <p:ph type="title"/>
          </p:nvPr>
        </p:nvSpPr>
        <p:spPr/>
        <p:txBody>
          <a:bodyPr/>
          <a:lstStyle/>
          <a:p>
            <a:r>
              <a:rPr lang="en-US" dirty="0"/>
              <a:t>Magnetic Materials </a:t>
            </a:r>
          </a:p>
        </p:txBody>
      </p:sp>
      <p:sp>
        <p:nvSpPr>
          <p:cNvPr id="3" name="Content Placeholder 2">
            <a:extLst>
              <a:ext uri="{FF2B5EF4-FFF2-40B4-BE49-F238E27FC236}">
                <a16:creationId xmlns:a16="http://schemas.microsoft.com/office/drawing/2014/main" id="{2F7E723E-2844-730C-72C1-22DEFD4EAC3A}"/>
              </a:ext>
            </a:extLst>
          </p:cNvPr>
          <p:cNvSpPr>
            <a:spLocks noGrp="1"/>
          </p:cNvSpPr>
          <p:nvPr>
            <p:ph idx="1"/>
          </p:nvPr>
        </p:nvSpPr>
        <p:spPr>
          <a:xfrm>
            <a:off x="838200" y="1825625"/>
            <a:ext cx="5257800" cy="4351338"/>
          </a:xfrm>
        </p:spPr>
        <p:txBody>
          <a:bodyPr/>
          <a:lstStyle/>
          <a:p>
            <a:r>
              <a:rPr lang="en-US" dirty="0"/>
              <a:t>In magnetic materials, atoms are grouped into magnetic domains. As shown in part B of the figure, the magnetic fields of the domains of the steel nail point in different directions. The magnetic fields of these domains cancel each other. This is why even though a steel nail is made of magnetic materials it is not a magnet.</a:t>
            </a:r>
          </a:p>
        </p:txBody>
      </p:sp>
      <p:pic>
        <p:nvPicPr>
          <p:cNvPr id="4" name="Picture 3">
            <a:extLst>
              <a:ext uri="{FF2B5EF4-FFF2-40B4-BE49-F238E27FC236}">
                <a16:creationId xmlns:a16="http://schemas.microsoft.com/office/drawing/2014/main" id="{133E94B0-7016-B5E8-D4BD-7C03CC64E603}"/>
              </a:ext>
            </a:extLst>
          </p:cNvPr>
          <p:cNvPicPr>
            <a:picLocks noChangeAspect="1"/>
          </p:cNvPicPr>
          <p:nvPr/>
        </p:nvPicPr>
        <p:blipFill>
          <a:blip r:embed="rId2"/>
          <a:stretch>
            <a:fillRect/>
          </a:stretch>
        </p:blipFill>
        <p:spPr>
          <a:xfrm>
            <a:off x="6618636" y="1253331"/>
            <a:ext cx="5158121" cy="4351338"/>
          </a:xfrm>
          <a:prstGeom prst="rect">
            <a:avLst/>
          </a:prstGeom>
        </p:spPr>
      </p:pic>
    </p:spTree>
    <p:extLst>
      <p:ext uri="{BB962C8B-B14F-4D97-AF65-F5344CB8AC3E}">
        <p14:creationId xmlns:p14="http://schemas.microsoft.com/office/powerpoint/2010/main" val="1725881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8A58-5E2C-E1ED-589D-C9F2AD148FB5}"/>
              </a:ext>
            </a:extLst>
          </p:cNvPr>
          <p:cNvSpPr>
            <a:spLocks noGrp="1"/>
          </p:cNvSpPr>
          <p:nvPr>
            <p:ph type="title"/>
          </p:nvPr>
        </p:nvSpPr>
        <p:spPr/>
        <p:txBody>
          <a:bodyPr/>
          <a:lstStyle/>
          <a:p>
            <a:r>
              <a:rPr lang="en-US" dirty="0"/>
              <a:t>Magnetic materials become magnets </a:t>
            </a:r>
          </a:p>
        </p:txBody>
      </p:sp>
      <p:sp>
        <p:nvSpPr>
          <p:cNvPr id="3" name="Content Placeholder 2">
            <a:extLst>
              <a:ext uri="{FF2B5EF4-FFF2-40B4-BE49-F238E27FC236}">
                <a16:creationId xmlns:a16="http://schemas.microsoft.com/office/drawing/2014/main" id="{96CA42E6-A619-031D-C191-5062C011486C}"/>
              </a:ext>
            </a:extLst>
          </p:cNvPr>
          <p:cNvSpPr>
            <a:spLocks noGrp="1"/>
          </p:cNvSpPr>
          <p:nvPr>
            <p:ph idx="1"/>
          </p:nvPr>
        </p:nvSpPr>
        <p:spPr>
          <a:xfrm>
            <a:off x="838200" y="1825625"/>
            <a:ext cx="6914322" cy="4351338"/>
          </a:xfrm>
        </p:spPr>
        <p:txBody>
          <a:bodyPr/>
          <a:lstStyle/>
          <a:p>
            <a:r>
              <a:rPr lang="en-US" dirty="0"/>
              <a:t>when the magnetic fields of the magnetic domains line up in the same direction. The magnetic fields of the magnetic domains of a bar magnet are lined up in the same direction.</a:t>
            </a:r>
          </a:p>
          <a:p>
            <a:r>
              <a:rPr lang="en-US" dirty="0"/>
              <a:t> This is shown in Part C of the figure. The magnetic fields of the domains combine to form a single magnetic field around the whole object</a:t>
            </a:r>
          </a:p>
        </p:txBody>
      </p:sp>
      <p:pic>
        <p:nvPicPr>
          <p:cNvPr id="4" name="Picture 3">
            <a:extLst>
              <a:ext uri="{FF2B5EF4-FFF2-40B4-BE49-F238E27FC236}">
                <a16:creationId xmlns:a16="http://schemas.microsoft.com/office/drawing/2014/main" id="{DC25CCC2-41DA-D9EA-6F46-CA4D9A9F87C2}"/>
              </a:ext>
            </a:extLst>
          </p:cNvPr>
          <p:cNvPicPr>
            <a:picLocks noChangeAspect="1"/>
          </p:cNvPicPr>
          <p:nvPr/>
        </p:nvPicPr>
        <p:blipFill>
          <a:blip r:embed="rId2"/>
          <a:stretch>
            <a:fillRect/>
          </a:stretch>
        </p:blipFill>
        <p:spPr>
          <a:xfrm>
            <a:off x="7991475" y="1895475"/>
            <a:ext cx="4200525" cy="3067050"/>
          </a:xfrm>
          <a:prstGeom prst="rect">
            <a:avLst/>
          </a:prstGeom>
        </p:spPr>
      </p:pic>
    </p:spTree>
    <p:extLst>
      <p:ext uri="{BB962C8B-B14F-4D97-AF65-F5344CB8AC3E}">
        <p14:creationId xmlns:p14="http://schemas.microsoft.com/office/powerpoint/2010/main" val="4280500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FA6CAF71-86D3-5564-3894-840646EA2542}"/>
              </a:ext>
            </a:extLst>
          </p:cNvPr>
          <p:cNvSpPr>
            <a:spLocks noGrp="1" noChangeArrowheads="1"/>
          </p:cNvSpPr>
          <p:nvPr>
            <p:ph idx="1"/>
          </p:nvPr>
        </p:nvSpPr>
        <p:spPr>
          <a:xfrm>
            <a:off x="1981200" y="381000"/>
            <a:ext cx="8229600" cy="2362200"/>
          </a:xfrm>
        </p:spPr>
        <p:txBody>
          <a:bodyPr/>
          <a:lstStyle/>
          <a:p>
            <a:pPr eaLnBrk="1" hangingPunct="1"/>
            <a:r>
              <a:rPr lang="en-US" altLang="en-US" sz="2900" dirty="0"/>
              <a:t>These atoms can be made to align by either passing </a:t>
            </a:r>
            <a:r>
              <a:rPr lang="en-US" altLang="en-US" sz="2900" dirty="0">
                <a:highlight>
                  <a:srgbClr val="FFFF00"/>
                </a:highlight>
              </a:rPr>
              <a:t>an electric current through the material</a:t>
            </a:r>
            <a:r>
              <a:rPr lang="en-US" altLang="en-US" sz="2900" dirty="0"/>
              <a:t>, or </a:t>
            </a:r>
            <a:r>
              <a:rPr lang="en-US" altLang="en-US" sz="2900" dirty="0">
                <a:highlight>
                  <a:srgbClr val="FFFF00"/>
                </a:highlight>
              </a:rPr>
              <a:t>by placing the material next to a magnet.  </a:t>
            </a:r>
            <a:r>
              <a:rPr lang="en-US" altLang="en-US" sz="2900" dirty="0"/>
              <a:t>These methods, however, will only create temporary magnets.</a:t>
            </a:r>
          </a:p>
        </p:txBody>
      </p:sp>
      <p:pic>
        <p:nvPicPr>
          <p:cNvPr id="18435" name="Picture 8" descr="im18-magnet domains">
            <a:extLst>
              <a:ext uri="{FF2B5EF4-FFF2-40B4-BE49-F238E27FC236}">
                <a16:creationId xmlns:a16="http://schemas.microsoft.com/office/drawing/2014/main" id="{7B9C6274-3FE7-EC48-EA37-34FD233C3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48000"/>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im17-magnetic nail">
            <a:extLst>
              <a:ext uri="{FF2B5EF4-FFF2-40B4-BE49-F238E27FC236}">
                <a16:creationId xmlns:a16="http://schemas.microsoft.com/office/drawing/2014/main" id="{2BCAE36E-040E-FE03-491C-942BBA760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1"/>
            <a:ext cx="38862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A63D-9892-62A8-CF84-B845DDB09763}"/>
              </a:ext>
            </a:extLst>
          </p:cNvPr>
          <p:cNvSpPr>
            <a:spLocks noGrp="1"/>
          </p:cNvSpPr>
          <p:nvPr>
            <p:ph type="title"/>
          </p:nvPr>
        </p:nvSpPr>
        <p:spPr/>
        <p:txBody>
          <a:bodyPr/>
          <a:lstStyle/>
          <a:p>
            <a:r>
              <a:rPr lang="en-US" dirty="0"/>
              <a:t>Temporary and Permanent Magnets </a:t>
            </a:r>
          </a:p>
        </p:txBody>
      </p:sp>
      <p:sp>
        <p:nvSpPr>
          <p:cNvPr id="3" name="Content Placeholder 2">
            <a:extLst>
              <a:ext uri="{FF2B5EF4-FFF2-40B4-BE49-F238E27FC236}">
                <a16:creationId xmlns:a16="http://schemas.microsoft.com/office/drawing/2014/main" id="{56BEF21A-DAD0-6812-C04A-7F8F0F38BE06}"/>
              </a:ext>
            </a:extLst>
          </p:cNvPr>
          <p:cNvSpPr>
            <a:spLocks noGrp="1"/>
          </p:cNvSpPr>
          <p:nvPr>
            <p:ph idx="1"/>
          </p:nvPr>
        </p:nvSpPr>
        <p:spPr/>
        <p:txBody>
          <a:bodyPr>
            <a:normAutofit/>
          </a:bodyPr>
          <a:lstStyle/>
          <a:p>
            <a:r>
              <a:rPr lang="en-US" altLang="en-US" sz="2800" dirty="0"/>
              <a:t>placing the nail next to a magnet </a:t>
            </a:r>
            <a:r>
              <a:rPr lang="en-US" dirty="0"/>
              <a:t>causes </a:t>
            </a:r>
            <a:r>
              <a:rPr lang="en-US" b="1" dirty="0"/>
              <a:t>the domains in the nail to align along the bar magnet’s magnetic field lines</a:t>
            </a:r>
            <a:r>
              <a:rPr lang="en-US" dirty="0"/>
              <a:t>. </a:t>
            </a:r>
          </a:p>
          <a:p>
            <a:r>
              <a:rPr lang="en-US" dirty="0"/>
              <a:t>As the poles of the </a:t>
            </a:r>
            <a:r>
              <a:rPr lang="en-US" b="1" dirty="0"/>
              <a:t>domains of the nail point in the same direction</a:t>
            </a:r>
            <a:r>
              <a:rPr lang="en-US" dirty="0"/>
              <a:t>, the </a:t>
            </a:r>
            <a:r>
              <a:rPr lang="en-US" dirty="0">
                <a:highlight>
                  <a:srgbClr val="FFFF00"/>
                </a:highlight>
              </a:rPr>
              <a:t>nail becomes a temporary magnet.</a:t>
            </a:r>
            <a:r>
              <a:rPr lang="en-US" dirty="0"/>
              <a:t> </a:t>
            </a:r>
          </a:p>
          <a:p>
            <a:r>
              <a:rPr lang="en-US" dirty="0"/>
              <a:t>Now the nail can attract other magnetic materials, such as paperclips, as shown in Part A of the figure below. </a:t>
            </a:r>
          </a:p>
        </p:txBody>
      </p:sp>
    </p:spTree>
    <p:extLst>
      <p:ext uri="{BB962C8B-B14F-4D97-AF65-F5344CB8AC3E}">
        <p14:creationId xmlns:p14="http://schemas.microsoft.com/office/powerpoint/2010/main" val="710784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F77731-4D83-0C26-1CFC-9E21063F042A}"/>
              </a:ext>
            </a:extLst>
          </p:cNvPr>
          <p:cNvSpPr>
            <a:spLocks noGrp="1"/>
          </p:cNvSpPr>
          <p:nvPr>
            <p:ph idx="1"/>
          </p:nvPr>
        </p:nvSpPr>
        <p:spPr>
          <a:xfrm>
            <a:off x="732183" y="1253331"/>
            <a:ext cx="5907157" cy="4351338"/>
          </a:xfrm>
        </p:spPr>
        <p:txBody>
          <a:bodyPr/>
          <a:lstStyle/>
          <a:p>
            <a:r>
              <a:rPr lang="en-US" dirty="0"/>
              <a:t>The nail becomes a temporary magnet. The nail is a magnet only when it is close to the bar magnet. This is shown in Part B of the figure. When the nail is moved away from the bar magnet, the poles of the domains in the nail return to pointing in different directions. The nail is no longer a magnet and no longer attracts other magnetic materials.</a:t>
            </a:r>
          </a:p>
        </p:txBody>
      </p:sp>
      <p:pic>
        <p:nvPicPr>
          <p:cNvPr id="4" name="Content Placeholder 4">
            <a:extLst>
              <a:ext uri="{FF2B5EF4-FFF2-40B4-BE49-F238E27FC236}">
                <a16:creationId xmlns:a16="http://schemas.microsoft.com/office/drawing/2014/main" id="{3F147C72-0931-98FF-E7E4-00DF9155B143}"/>
              </a:ext>
            </a:extLst>
          </p:cNvPr>
          <p:cNvPicPr>
            <a:picLocks noChangeAspect="1"/>
          </p:cNvPicPr>
          <p:nvPr/>
        </p:nvPicPr>
        <p:blipFill>
          <a:blip r:embed="rId2"/>
          <a:stretch>
            <a:fillRect/>
          </a:stretch>
        </p:blipFill>
        <p:spPr>
          <a:xfrm>
            <a:off x="7871791" y="223977"/>
            <a:ext cx="3482009" cy="2933421"/>
          </a:xfrm>
          <a:prstGeom prst="rect">
            <a:avLst/>
          </a:prstGeom>
        </p:spPr>
      </p:pic>
      <p:pic>
        <p:nvPicPr>
          <p:cNvPr id="5" name="Content Placeholder 4">
            <a:extLst>
              <a:ext uri="{FF2B5EF4-FFF2-40B4-BE49-F238E27FC236}">
                <a16:creationId xmlns:a16="http://schemas.microsoft.com/office/drawing/2014/main" id="{520ACADC-2B2B-8B67-9FCF-AE3A542E8424}"/>
              </a:ext>
            </a:extLst>
          </p:cNvPr>
          <p:cNvPicPr>
            <a:picLocks noChangeAspect="1"/>
          </p:cNvPicPr>
          <p:nvPr/>
        </p:nvPicPr>
        <p:blipFill>
          <a:blip r:embed="rId3"/>
          <a:stretch>
            <a:fillRect/>
          </a:stretch>
        </p:blipFill>
        <p:spPr>
          <a:xfrm>
            <a:off x="7431315" y="3624263"/>
            <a:ext cx="4552950" cy="2552700"/>
          </a:xfrm>
          <a:prstGeom prst="rect">
            <a:avLst/>
          </a:prstGeom>
        </p:spPr>
      </p:pic>
    </p:spTree>
    <p:extLst>
      <p:ext uri="{BB962C8B-B14F-4D97-AF65-F5344CB8AC3E}">
        <p14:creationId xmlns:p14="http://schemas.microsoft.com/office/powerpoint/2010/main" val="259431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554167-83E9-1647-96BC-14E34F7CDA23}"/>
              </a:ext>
            </a:extLst>
          </p:cNvPr>
          <p:cNvSpPr>
            <a:spLocks noGrp="1"/>
          </p:cNvSpPr>
          <p:nvPr>
            <p:ph idx="1"/>
          </p:nvPr>
        </p:nvSpPr>
        <p:spPr>
          <a:xfrm>
            <a:off x="402772" y="1253331"/>
            <a:ext cx="10744199" cy="5107712"/>
          </a:xfrm>
        </p:spPr>
        <p:txBody>
          <a:bodyPr>
            <a:normAutofit lnSpcReduction="10000"/>
          </a:bodyPr>
          <a:lstStyle/>
          <a:p>
            <a:r>
              <a:rPr lang="en-US" sz="3600" dirty="0"/>
              <a:t>A magnet that </a:t>
            </a:r>
            <a:r>
              <a:rPr lang="en-US" sz="3600" b="1" dirty="0"/>
              <a:t>remains a magnet after being removed </a:t>
            </a:r>
            <a:r>
              <a:rPr lang="en-US" sz="3600" dirty="0"/>
              <a:t>from another magnetic field is </a:t>
            </a:r>
            <a:r>
              <a:rPr lang="en-US" sz="3600" b="1" dirty="0"/>
              <a:t>a permanent magnet</a:t>
            </a:r>
            <a:r>
              <a:rPr lang="en-US" sz="3600" dirty="0"/>
              <a:t>. </a:t>
            </a:r>
          </a:p>
          <a:p>
            <a:r>
              <a:rPr lang="en-US" sz="3600" dirty="0"/>
              <a:t>In a permanent magnet, the </a:t>
            </a:r>
            <a:r>
              <a:rPr lang="en-US" sz="3600" b="1" dirty="0"/>
              <a:t>magnetic domains remain lined up</a:t>
            </a:r>
            <a:r>
              <a:rPr lang="en-US" sz="3600" dirty="0"/>
              <a:t>. </a:t>
            </a:r>
          </a:p>
          <a:p>
            <a:r>
              <a:rPr lang="en-US" sz="3600" dirty="0"/>
              <a:t>Some magnetic materials can be made into permanent magnets </a:t>
            </a:r>
            <a:r>
              <a:rPr lang="en-US" sz="3600" dirty="0">
                <a:highlight>
                  <a:srgbClr val="FFFF00"/>
                </a:highlight>
              </a:rPr>
              <a:t>by placing them in a very strong magnetic field</a:t>
            </a:r>
            <a:r>
              <a:rPr lang="en-US" sz="3600" dirty="0"/>
              <a:t>. This causes the magnetic </a:t>
            </a:r>
            <a:r>
              <a:rPr lang="en-US" sz="3600" i="1" u="sng" dirty="0"/>
              <a:t>domains to align and stay aligned</a:t>
            </a:r>
            <a:r>
              <a:rPr lang="en-US" sz="3600" dirty="0"/>
              <a:t>. </a:t>
            </a:r>
          </a:p>
          <a:p>
            <a:r>
              <a:rPr lang="en-US" sz="3600" dirty="0"/>
              <a:t>The material then remains a magnet after it is removed from the field</a:t>
            </a:r>
          </a:p>
        </p:txBody>
      </p:sp>
    </p:spTree>
    <p:extLst>
      <p:ext uri="{BB962C8B-B14F-4D97-AF65-F5344CB8AC3E}">
        <p14:creationId xmlns:p14="http://schemas.microsoft.com/office/powerpoint/2010/main" val="1915088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B09C2B-BA5C-9C1D-E509-6355F50C7F1E}"/>
              </a:ext>
            </a:extLst>
          </p:cNvPr>
          <p:cNvSpPr>
            <a:spLocks noGrp="1"/>
          </p:cNvSpPr>
          <p:nvPr>
            <p:ph idx="1"/>
          </p:nvPr>
        </p:nvSpPr>
        <p:spPr/>
        <p:txBody>
          <a:bodyPr>
            <a:normAutofit/>
          </a:bodyPr>
          <a:lstStyle/>
          <a:p>
            <a:r>
              <a:rPr lang="en-US" sz="3600" dirty="0"/>
              <a:t>Some magnetic materials can be made into permanent magnets by </a:t>
            </a:r>
            <a:r>
              <a:rPr lang="en-US" sz="4000" dirty="0">
                <a:highlight>
                  <a:srgbClr val="FFFF00"/>
                </a:highlight>
              </a:rPr>
              <a:t>heating the magnetic materials and allowing them to cool </a:t>
            </a:r>
            <a:r>
              <a:rPr lang="en-US" sz="3600" dirty="0"/>
              <a:t>in a very strong magnetic field . This causes the magnetic domains to align and stay aligned . Even after removing it from the field . </a:t>
            </a:r>
          </a:p>
        </p:txBody>
      </p:sp>
    </p:spTree>
    <p:extLst>
      <p:ext uri="{BB962C8B-B14F-4D97-AF65-F5344CB8AC3E}">
        <p14:creationId xmlns:p14="http://schemas.microsoft.com/office/powerpoint/2010/main" val="298801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0760-ABFA-11CF-E3A6-FBDD60108384}"/>
              </a:ext>
            </a:extLst>
          </p:cNvPr>
          <p:cNvSpPr>
            <a:spLocks noGrp="1"/>
          </p:cNvSpPr>
          <p:nvPr>
            <p:ph type="title"/>
          </p:nvPr>
        </p:nvSpPr>
        <p:spPr/>
        <p:txBody>
          <a:bodyPr/>
          <a:lstStyle/>
          <a:p>
            <a:endParaRPr lang="en-US"/>
          </a:p>
        </p:txBody>
      </p:sp>
      <p:pic>
        <p:nvPicPr>
          <p:cNvPr id="4" name="Magnetism _ The Dr. Binocs Show _ Educational Videos For Kids">
            <a:hlinkClick r:id="" action="ppaction://media"/>
            <a:extLst>
              <a:ext uri="{FF2B5EF4-FFF2-40B4-BE49-F238E27FC236}">
                <a16:creationId xmlns:a16="http://schemas.microsoft.com/office/drawing/2014/main" id="{B131BC7A-33D7-719C-E537-73C2F52CFE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63763" y="365125"/>
            <a:ext cx="7961312" cy="5970588"/>
          </a:xfrm>
        </p:spPr>
      </p:pic>
    </p:spTree>
    <p:extLst>
      <p:ext uri="{BB962C8B-B14F-4D97-AF65-F5344CB8AC3E}">
        <p14:creationId xmlns:p14="http://schemas.microsoft.com/office/powerpoint/2010/main" val="3674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839A-FE15-5579-F8A6-D1E665360609}"/>
              </a:ext>
            </a:extLst>
          </p:cNvPr>
          <p:cNvSpPr>
            <a:spLocks noGrp="1"/>
          </p:cNvSpPr>
          <p:nvPr>
            <p:ph type="title"/>
          </p:nvPr>
        </p:nvSpPr>
        <p:spPr/>
        <p:txBody>
          <a:bodyPr>
            <a:normAutofit/>
          </a:bodyPr>
          <a:lstStyle/>
          <a:p>
            <a:r>
              <a:rPr lang="en-US" sz="5400" dirty="0"/>
              <a:t>magnetic forces</a:t>
            </a:r>
          </a:p>
        </p:txBody>
      </p:sp>
      <p:sp>
        <p:nvSpPr>
          <p:cNvPr id="3" name="Content Placeholder 2">
            <a:extLst>
              <a:ext uri="{FF2B5EF4-FFF2-40B4-BE49-F238E27FC236}">
                <a16:creationId xmlns:a16="http://schemas.microsoft.com/office/drawing/2014/main" id="{D74F555E-FE67-2B9B-5E1A-011449CD28D8}"/>
              </a:ext>
            </a:extLst>
          </p:cNvPr>
          <p:cNvSpPr>
            <a:spLocks noGrp="1"/>
          </p:cNvSpPr>
          <p:nvPr>
            <p:ph idx="1"/>
          </p:nvPr>
        </p:nvSpPr>
        <p:spPr>
          <a:xfrm>
            <a:off x="838200" y="1929384"/>
            <a:ext cx="10515600" cy="4251960"/>
          </a:xfrm>
        </p:spPr>
        <p:txBody>
          <a:bodyPr>
            <a:normAutofit/>
          </a:bodyPr>
          <a:lstStyle/>
          <a:p>
            <a:r>
              <a:rPr lang="en-US" sz="3200" dirty="0"/>
              <a:t>A force of attraction or repulsion created by a magnet is a magnetic force.</a:t>
            </a:r>
          </a:p>
          <a:p>
            <a:r>
              <a:rPr lang="en-US" sz="3200" dirty="0"/>
              <a:t> A magnetic force is a noncontact force which means it can apply a force without being in direct contact with another object.</a:t>
            </a:r>
          </a:p>
          <a:p>
            <a:r>
              <a:rPr lang="en-US" sz="3200" dirty="0"/>
              <a:t> This is why a magnet can cause a paper clip to move without touching it</a:t>
            </a:r>
          </a:p>
        </p:txBody>
      </p:sp>
    </p:spTree>
    <p:extLst>
      <p:ext uri="{BB962C8B-B14F-4D97-AF65-F5344CB8AC3E}">
        <p14:creationId xmlns:p14="http://schemas.microsoft.com/office/powerpoint/2010/main" val="351539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FAEB-AAD3-2B7F-94F6-9D44D3132B11}"/>
              </a:ext>
            </a:extLst>
          </p:cNvPr>
          <p:cNvSpPr>
            <a:spLocks noGrp="1"/>
          </p:cNvSpPr>
          <p:nvPr>
            <p:ph type="title"/>
          </p:nvPr>
        </p:nvSpPr>
        <p:spPr/>
        <p:txBody>
          <a:bodyPr/>
          <a:lstStyle/>
          <a:p>
            <a:r>
              <a:rPr lang="en-US" dirty="0"/>
              <a:t>Where is the force of a magnet strongest? </a:t>
            </a:r>
          </a:p>
        </p:txBody>
      </p:sp>
      <p:sp>
        <p:nvSpPr>
          <p:cNvPr id="3" name="Content Placeholder 2">
            <a:extLst>
              <a:ext uri="{FF2B5EF4-FFF2-40B4-BE49-F238E27FC236}">
                <a16:creationId xmlns:a16="http://schemas.microsoft.com/office/drawing/2014/main" id="{C1C90EB9-7867-6B49-3C7E-9020CE65D22C}"/>
              </a:ext>
            </a:extLst>
          </p:cNvPr>
          <p:cNvSpPr>
            <a:spLocks noGrp="1"/>
          </p:cNvSpPr>
          <p:nvPr>
            <p:ph idx="1"/>
          </p:nvPr>
        </p:nvSpPr>
        <p:spPr/>
        <p:txBody>
          <a:bodyPr/>
          <a:lstStyle/>
          <a:p>
            <a:r>
              <a:rPr lang="en-US" dirty="0"/>
              <a:t>You might have noticed that the ends of some magnets are different colors or labeled N and S. </a:t>
            </a:r>
          </a:p>
          <a:p>
            <a:r>
              <a:rPr lang="en-US" dirty="0"/>
              <a:t>These colors and labels identify the magnet’s magnetic poles</a:t>
            </a:r>
          </a:p>
        </p:txBody>
      </p:sp>
      <p:pic>
        <p:nvPicPr>
          <p:cNvPr id="1026" name="Picture 2" descr="What are Magnetic Poles? What are Poles of a Magnet, Types">
            <a:extLst>
              <a:ext uri="{FF2B5EF4-FFF2-40B4-BE49-F238E27FC236}">
                <a16:creationId xmlns:a16="http://schemas.microsoft.com/office/drawing/2014/main" id="{7CC6CC91-3143-B16F-BDCE-B027278CD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65"/>
          <a:stretch/>
        </p:blipFill>
        <p:spPr bwMode="auto">
          <a:xfrm>
            <a:off x="3178628" y="3209253"/>
            <a:ext cx="6069012" cy="346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4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396F-BEC0-EBC0-6DFE-4D1E87F54DB9}"/>
              </a:ext>
            </a:extLst>
          </p:cNvPr>
          <p:cNvSpPr>
            <a:spLocks noGrp="1"/>
          </p:cNvSpPr>
          <p:nvPr>
            <p:ph type="title"/>
          </p:nvPr>
        </p:nvSpPr>
        <p:spPr/>
        <p:txBody>
          <a:bodyPr/>
          <a:lstStyle/>
          <a:p>
            <a:r>
              <a:rPr lang="en-US" dirty="0"/>
              <a:t>Magnetic Poles </a:t>
            </a:r>
          </a:p>
        </p:txBody>
      </p:sp>
      <p:sp>
        <p:nvSpPr>
          <p:cNvPr id="3" name="Content Placeholder 2">
            <a:extLst>
              <a:ext uri="{FF2B5EF4-FFF2-40B4-BE49-F238E27FC236}">
                <a16:creationId xmlns:a16="http://schemas.microsoft.com/office/drawing/2014/main" id="{3985A1D4-1963-34CA-44D6-86355DC124E6}"/>
              </a:ext>
            </a:extLst>
          </p:cNvPr>
          <p:cNvSpPr>
            <a:spLocks noGrp="1"/>
          </p:cNvSpPr>
          <p:nvPr>
            <p:ph idx="1"/>
          </p:nvPr>
        </p:nvSpPr>
        <p:spPr/>
        <p:txBody>
          <a:bodyPr/>
          <a:lstStyle/>
          <a:p>
            <a:r>
              <a:rPr lang="en-US" dirty="0">
                <a:highlight>
                  <a:srgbClr val="FFFF00"/>
                </a:highlight>
              </a:rPr>
              <a:t>A magnetic pole </a:t>
            </a:r>
            <a:r>
              <a:rPr lang="en-US" dirty="0"/>
              <a:t>is </a:t>
            </a:r>
            <a:r>
              <a:rPr lang="en-US" u="sng" dirty="0"/>
              <a:t>a place on a magnet where the force it applies is strongest.</a:t>
            </a:r>
          </a:p>
          <a:p>
            <a:r>
              <a:rPr lang="en-US" dirty="0"/>
              <a:t> All magnets have two magnetic poles—a north pole and a south pole. As shown in the figure, if a magnet is broken into pieces, each piece will have a north pole and a south pole.</a:t>
            </a:r>
          </a:p>
        </p:txBody>
      </p:sp>
      <p:pic>
        <p:nvPicPr>
          <p:cNvPr id="5" name="Picture 4">
            <a:extLst>
              <a:ext uri="{FF2B5EF4-FFF2-40B4-BE49-F238E27FC236}">
                <a16:creationId xmlns:a16="http://schemas.microsoft.com/office/drawing/2014/main" id="{9C850A40-6CB5-5F97-710C-20AB57498CA3}"/>
              </a:ext>
            </a:extLst>
          </p:cNvPr>
          <p:cNvPicPr>
            <a:picLocks noChangeAspect="1"/>
          </p:cNvPicPr>
          <p:nvPr/>
        </p:nvPicPr>
        <p:blipFill>
          <a:blip r:embed="rId2"/>
          <a:stretch>
            <a:fillRect/>
          </a:stretch>
        </p:blipFill>
        <p:spPr>
          <a:xfrm>
            <a:off x="3224212" y="4527894"/>
            <a:ext cx="5743575" cy="1247775"/>
          </a:xfrm>
          <a:prstGeom prst="rect">
            <a:avLst/>
          </a:prstGeom>
        </p:spPr>
      </p:pic>
    </p:spTree>
    <p:extLst>
      <p:ext uri="{BB962C8B-B14F-4D97-AF65-F5344CB8AC3E}">
        <p14:creationId xmlns:p14="http://schemas.microsoft.com/office/powerpoint/2010/main" val="100337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EDEE-50F5-A76A-58B5-09BCDF29517E}"/>
              </a:ext>
            </a:extLst>
          </p:cNvPr>
          <p:cNvSpPr>
            <a:spLocks noGrp="1"/>
          </p:cNvSpPr>
          <p:nvPr>
            <p:ph type="title"/>
          </p:nvPr>
        </p:nvSpPr>
        <p:spPr>
          <a:xfrm>
            <a:off x="630936" y="640080"/>
            <a:ext cx="4818888" cy="1481328"/>
          </a:xfrm>
        </p:spPr>
        <p:txBody>
          <a:bodyPr anchor="b">
            <a:normAutofit/>
          </a:bodyPr>
          <a:lstStyle/>
          <a:p>
            <a:r>
              <a:rPr lang="en-US" sz="4200"/>
              <a:t>The Forces Between Magnetic Poles </a:t>
            </a:r>
          </a:p>
        </p:txBody>
      </p:sp>
      <p:sp>
        <p:nvSpPr>
          <p:cNvPr id="3" name="Content Placeholder 2">
            <a:extLst>
              <a:ext uri="{FF2B5EF4-FFF2-40B4-BE49-F238E27FC236}">
                <a16:creationId xmlns:a16="http://schemas.microsoft.com/office/drawing/2014/main" id="{E0E40507-A1D9-1679-DC9D-06674F21F267}"/>
              </a:ext>
            </a:extLst>
          </p:cNvPr>
          <p:cNvSpPr>
            <a:spLocks noGrp="1"/>
          </p:cNvSpPr>
          <p:nvPr>
            <p:ph idx="1"/>
          </p:nvPr>
        </p:nvSpPr>
        <p:spPr>
          <a:xfrm>
            <a:off x="630936" y="2660904"/>
            <a:ext cx="5958550" cy="3801146"/>
          </a:xfrm>
        </p:spPr>
        <p:txBody>
          <a:bodyPr anchor="t">
            <a:normAutofit lnSpcReduction="10000"/>
          </a:bodyPr>
          <a:lstStyle/>
          <a:p>
            <a:r>
              <a:rPr lang="en-US" dirty="0"/>
              <a:t>A force exists between the poles of two magnets. If similar poles of two magnets, such as north and north, are brought near each other, the magnets repel.</a:t>
            </a:r>
          </a:p>
          <a:p>
            <a:r>
              <a:rPr lang="en-US" dirty="0"/>
              <a:t> If opposite poles of two magnets are brought near each other, the magnets attract. A magnetic force becomes stronger as magnets move together and weaker as magnets move apart.</a:t>
            </a:r>
          </a:p>
        </p:txBody>
      </p:sp>
      <p:pic>
        <p:nvPicPr>
          <p:cNvPr id="2050" name="Picture 2" descr="Magnet Basics">
            <a:extLst>
              <a:ext uri="{FF2B5EF4-FFF2-40B4-BE49-F238E27FC236}">
                <a16:creationId xmlns:a16="http://schemas.microsoft.com/office/drawing/2014/main" id="{BFFBC0DA-C2AF-F13C-D682-ED0B9195F1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6419" y="681228"/>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5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A05B-1472-CDBD-F8C5-1B7237FC2D1A}"/>
              </a:ext>
            </a:extLst>
          </p:cNvPr>
          <p:cNvSpPr>
            <a:spLocks noGrp="1"/>
          </p:cNvSpPr>
          <p:nvPr>
            <p:ph type="title"/>
          </p:nvPr>
        </p:nvSpPr>
        <p:spPr/>
        <p:txBody>
          <a:bodyPr/>
          <a:lstStyle/>
          <a:p>
            <a:r>
              <a:rPr lang="en-US" dirty="0"/>
              <a:t>How can you model the force of a magnet? </a:t>
            </a:r>
          </a:p>
        </p:txBody>
      </p:sp>
      <p:sp>
        <p:nvSpPr>
          <p:cNvPr id="3" name="Content Placeholder 2">
            <a:extLst>
              <a:ext uri="{FF2B5EF4-FFF2-40B4-BE49-F238E27FC236}">
                <a16:creationId xmlns:a16="http://schemas.microsoft.com/office/drawing/2014/main" id="{0949C635-4042-090F-C346-45B4C3268C42}"/>
              </a:ext>
            </a:extLst>
          </p:cNvPr>
          <p:cNvSpPr>
            <a:spLocks noGrp="1"/>
          </p:cNvSpPr>
          <p:nvPr>
            <p:ph idx="1"/>
          </p:nvPr>
        </p:nvSpPr>
        <p:spPr/>
        <p:txBody>
          <a:bodyPr/>
          <a:lstStyle/>
          <a:p>
            <a:endParaRPr lang="en-US" dirty="0"/>
          </a:p>
          <a:p>
            <a:r>
              <a:rPr lang="en-US" dirty="0"/>
              <a:t>An invisible magnetic field surrounds all magnets. This magnetic field applies forces on other magnets and magnetic materials. This force applies even when the magnetic material is not in contact with the magnet.</a:t>
            </a:r>
          </a:p>
        </p:txBody>
      </p:sp>
      <p:pic>
        <p:nvPicPr>
          <p:cNvPr id="3074" name="Picture 2" descr="Magnetic Fields - StickMan Physics">
            <a:extLst>
              <a:ext uri="{FF2B5EF4-FFF2-40B4-BE49-F238E27FC236}">
                <a16:creationId xmlns:a16="http://schemas.microsoft.com/office/drawing/2014/main" id="{9D6797F7-2820-2DDE-AD72-03527D4E1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78963"/>
            <a:ext cx="3381601" cy="253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8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B4A7C-BA51-EA92-F9BB-63942F127A4D}"/>
              </a:ext>
            </a:extLst>
          </p:cNvPr>
          <p:cNvSpPr>
            <a:spLocks noGrp="1"/>
          </p:cNvSpPr>
          <p:nvPr>
            <p:ph type="title"/>
          </p:nvPr>
        </p:nvSpPr>
        <p:spPr/>
        <p:txBody>
          <a:bodyPr/>
          <a:lstStyle/>
          <a:p>
            <a:r>
              <a:rPr lang="en-US" dirty="0"/>
              <a:t>Magnetic Fields </a:t>
            </a:r>
          </a:p>
        </p:txBody>
      </p:sp>
      <p:sp>
        <p:nvSpPr>
          <p:cNvPr id="3" name="Content Placeholder 2">
            <a:extLst>
              <a:ext uri="{FF2B5EF4-FFF2-40B4-BE49-F238E27FC236}">
                <a16:creationId xmlns:a16="http://schemas.microsoft.com/office/drawing/2014/main" id="{58E3913D-12E3-A0AD-B914-22D56E5EF543}"/>
              </a:ext>
            </a:extLst>
          </p:cNvPr>
          <p:cNvSpPr>
            <a:spLocks noGrp="1"/>
          </p:cNvSpPr>
          <p:nvPr>
            <p:ph idx="1"/>
          </p:nvPr>
        </p:nvSpPr>
        <p:spPr/>
        <p:txBody>
          <a:bodyPr/>
          <a:lstStyle/>
          <a:p>
            <a:r>
              <a:rPr lang="en-US" dirty="0"/>
              <a:t>When iron filings are sprinkled around a bar magnet, the filings form a pattern of curved lines that show the magnetic field. A magnet’s magnetic field can be represented by lines, called magnetic field lines. The lines are closest together at the poles, where the magnetic force is strongest. Where the lines are farther apart, the force is weaker. </a:t>
            </a:r>
          </a:p>
        </p:txBody>
      </p:sp>
      <p:pic>
        <p:nvPicPr>
          <p:cNvPr id="4100" name="Picture 4" descr="Proving which way magnetic lines on a magnet travel">
            <a:extLst>
              <a:ext uri="{FF2B5EF4-FFF2-40B4-BE49-F238E27FC236}">
                <a16:creationId xmlns:a16="http://schemas.microsoft.com/office/drawing/2014/main" id="{3274B146-0650-40B5-0EB5-57628D3AB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263" y="3752651"/>
            <a:ext cx="4130280" cy="2816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netic repulsion - Stock Video Clip - K004/9617 - Science Photo Library">
            <a:extLst>
              <a:ext uri="{FF2B5EF4-FFF2-40B4-BE49-F238E27FC236}">
                <a16:creationId xmlns:a16="http://schemas.microsoft.com/office/drawing/2014/main" id="{BC00B758-522B-6683-BAE0-0AA7CB517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391" y="3740377"/>
            <a:ext cx="4789666" cy="269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977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TotalTime>
  <Words>1582</Words>
  <Application>Microsoft Macintosh PowerPoint</Application>
  <PresentationFormat>Widescreen</PresentationFormat>
  <Paragraphs>78</Paragraphs>
  <Slides>28</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"\"Proxima Nova\""</vt:lpstr>
      <vt:lpstr>Arial</vt:lpstr>
      <vt:lpstr>Calibri</vt:lpstr>
      <vt:lpstr>Calibri Light</vt:lpstr>
      <vt:lpstr>Ink Free</vt:lpstr>
      <vt:lpstr>Wingdings</vt:lpstr>
      <vt:lpstr>Office Theme</vt:lpstr>
      <vt:lpstr>Photo Editor Photo</vt:lpstr>
      <vt:lpstr>U1M3L1 Magnetic Forces </vt:lpstr>
      <vt:lpstr>PowerPoint Presentation</vt:lpstr>
      <vt:lpstr>PowerPoint Presentation</vt:lpstr>
      <vt:lpstr>magnetic forces</vt:lpstr>
      <vt:lpstr>Where is the force of a magnet strongest? </vt:lpstr>
      <vt:lpstr>Magnetic Poles </vt:lpstr>
      <vt:lpstr>The Forces Between Magnetic Poles </vt:lpstr>
      <vt:lpstr>How can you model the force of a magnet? </vt:lpstr>
      <vt:lpstr>Magnetic Fields </vt:lpstr>
      <vt:lpstr>Earth Science Connection </vt:lpstr>
      <vt:lpstr>Compasses</vt:lpstr>
      <vt:lpstr>PowerPoint Presentation</vt:lpstr>
      <vt:lpstr>PowerPoint Presentation</vt:lpstr>
      <vt:lpstr>PowerPoint Presentation</vt:lpstr>
      <vt:lpstr>Magnetic Strength </vt:lpstr>
      <vt:lpstr>What happens when magnetic fields interact? </vt:lpstr>
      <vt:lpstr>There are two ways to increase the magnetic potential energy between two magnets.  *when two similar poles are pushed together.  *when two opposite poles are pulled apart.</vt:lpstr>
      <vt:lpstr>Transferring Magnetic Potential Energy </vt:lpstr>
      <vt:lpstr>What makes a material act like a magnet? </vt:lpstr>
      <vt:lpstr> Magnetic Domain</vt:lpstr>
      <vt:lpstr>Nonmagnetic Materials </vt:lpstr>
      <vt:lpstr>Magnetic Materials </vt:lpstr>
      <vt:lpstr>Magnetic materials become magnets </vt:lpstr>
      <vt:lpstr>PowerPoint Presentation</vt:lpstr>
      <vt:lpstr>Temporary and Permanent Magnets 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U1M3L1 Magnetic Forces </dc:title>
  <dc:creator>Eman  Hamdan  Mohammad  Alzaghal</dc:creator>
  <cp:lastModifiedBy>Ahmed Yehia</cp:lastModifiedBy>
  <cp:revision>19</cp:revision>
  <dcterms:created xsi:type="dcterms:W3CDTF">2022-05-24T07:32:36Z</dcterms:created>
  <dcterms:modified xsi:type="dcterms:W3CDTF">2023-04-10T10:16:14Z</dcterms:modified>
</cp:coreProperties>
</file>